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wQVTnOaH7BUo1REiwaL6KuouD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c6b3b1a83e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c6b3b1a83e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Large Image">
  <p:cSld name="Title Slide with Large Image"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/>
          <p:nvPr>
            <p:ph idx="2" type="pic"/>
          </p:nvPr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type="ctrTitle"/>
          </p:nvPr>
        </p:nvSpPr>
        <p:spPr>
          <a:xfrm>
            <a:off x="286990" y="4346296"/>
            <a:ext cx="6798250" cy="16744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b="1" sz="60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" type="subTitle"/>
          </p:nvPr>
        </p:nvSpPr>
        <p:spPr>
          <a:xfrm>
            <a:off x="7326418" y="4650539"/>
            <a:ext cx="2456210" cy="11920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i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12"/>
          <p:cNvSpPr/>
          <p:nvPr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2"/>
          <p:cNvSpPr/>
          <p:nvPr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2"/>
          <p:cNvSpPr/>
          <p:nvPr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Large Image">
  <p:cSld name="Title Slide with Large Image"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6b3b1a83e_0_125"/>
          <p:cNvSpPr/>
          <p:nvPr>
            <p:ph idx="2" type="pic"/>
          </p:nvPr>
        </p:nvSpPr>
        <p:spPr>
          <a:xfrm>
            <a:off x="69273" y="63691"/>
            <a:ext cx="9911100" cy="67272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1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gc6b3b1a83e_0_125"/>
          <p:cNvSpPr txBox="1"/>
          <p:nvPr>
            <p:ph type="ctrTitle"/>
          </p:nvPr>
        </p:nvSpPr>
        <p:spPr>
          <a:xfrm>
            <a:off x="286990" y="4346296"/>
            <a:ext cx="6798300" cy="16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b="1" sz="60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c6b3b1a83e_0_125"/>
          <p:cNvSpPr txBox="1"/>
          <p:nvPr>
            <p:ph idx="1" type="subTitle"/>
          </p:nvPr>
        </p:nvSpPr>
        <p:spPr>
          <a:xfrm>
            <a:off x="7326418" y="4650539"/>
            <a:ext cx="2456100" cy="119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>
            <a:lvl1pPr lv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i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8" name="Google Shape;98;gc6b3b1a83e_0_125"/>
          <p:cNvSpPr/>
          <p:nvPr/>
        </p:nvSpPr>
        <p:spPr>
          <a:xfrm>
            <a:off x="0" y="6794309"/>
            <a:ext cx="9980400" cy="6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c6b3b1a83e_0_125"/>
          <p:cNvSpPr/>
          <p:nvPr/>
        </p:nvSpPr>
        <p:spPr>
          <a:xfrm>
            <a:off x="0" y="0"/>
            <a:ext cx="9980400" cy="6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c6b3b1a83e_0_125"/>
          <p:cNvSpPr/>
          <p:nvPr/>
        </p:nvSpPr>
        <p:spPr>
          <a:xfrm rot="5400000">
            <a:off x="-3378475" y="3410294"/>
            <a:ext cx="6826200" cy="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c6b3b1a83e_0_12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6b3b1a83e_0_133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c6b3b1a83e_0_13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5" name="Google Shape;105;gc6b3b1a83e_0_13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c6b3b1a83e_0_13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c6b3b1a83e_0_13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c6b3b1a83e_0_13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c6b3b1a83e_0_13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c6b3b1a83e_0_13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gc6b3b1a83e_0_13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c6b3b1a83e_0_13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6b3b1a83e_0_14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gc6b3b1a83e_0_145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7" name="Google Shape;117;gc6b3b1a83e_0_14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c6b3b1a83e_0_14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gc6b3b1a83e_0_14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6b3b1a83e_0_15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c6b3b1a83e_0_15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gc6b3b1a83e_0_151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gc6b3b1a83e_0_15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gc6b3b1a83e_0_15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c6b3b1a83e_0_15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6b3b1a83e_0_158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c6b3b1a83e_0_158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0" name="Google Shape;130;gc6b3b1a83e_0_158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gc6b3b1a83e_0_158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2" name="Google Shape;132;gc6b3b1a83e_0_158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gc6b3b1a83e_0_15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c6b3b1a83e_0_15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c6b3b1a83e_0_15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6b3b1a83e_0_16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c6b3b1a83e_0_16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gc6b3b1a83e_0_16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gc6b3b1a83e_0_16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6b3b1a83e_0_17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c6b3b1a83e_0_17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gc6b3b1a83e_0_17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6b3b1a83e_0_176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c6b3b1a83e_0_176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8" name="Google Shape;148;gc6b3b1a83e_0_176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9" name="Google Shape;149;gc6b3b1a83e_0_17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c6b3b1a83e_0_17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c6b3b1a83e_0_17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c6b3b1a83e_0_183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c6b3b1a83e_0_183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gc6b3b1a83e_0_183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6" name="Google Shape;156;gc6b3b1a83e_0_18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c6b3b1a83e_0_18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gc6b3b1a83e_0_18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6b3b1a83e_0_19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gc6b3b1a83e_0_190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gc6b3b1a83e_0_19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gc6b3b1a83e_0_19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gc6b3b1a83e_0_19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6b3b1a83e_0_196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gc6b3b1a83e_0_196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gc6b3b1a83e_0_19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gc6b3b1a83e_0_19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gc6b3b1a83e_0_19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b3b1a83e_0_1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0" name="Google Shape;90;gc6b3b1a83e_0_1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gc6b3b1a83e_0_1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gc6b3b1a83e_0_1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gc6b3b1a83e_0_1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5.png"/><Relationship Id="rId6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light&#10;&#10;Description automatically generated" id="175" name="Google Shape;17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09" y="2106592"/>
            <a:ext cx="9816267" cy="4657623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"/>
          <p:cNvSpPr txBox="1"/>
          <p:nvPr>
            <p:ph idx="1" type="subTitle"/>
          </p:nvPr>
        </p:nvSpPr>
        <p:spPr>
          <a:xfrm>
            <a:off x="8512654" y="5902044"/>
            <a:ext cx="1381621" cy="6463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i="0" lang="en-US" sz="2800"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177" name="Google Shape;17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ock&#10;&#10;Description automatically generated" id="178" name="Google Shape;17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008" y="93785"/>
            <a:ext cx="9816267" cy="241384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"/>
          <p:cNvSpPr txBox="1"/>
          <p:nvPr/>
        </p:nvSpPr>
        <p:spPr>
          <a:xfrm>
            <a:off x="236877" y="5794719"/>
            <a:ext cx="9657398" cy="9079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1" baseline="3000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GLOBAL CONTINUAL IMPROVEMENT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 INNOVATION SYMPOSIUM &amp; AWARD</a:t>
            </a:r>
            <a:endParaRPr/>
          </a:p>
        </p:txBody>
      </p:sp>
      <p:pic>
        <p:nvPicPr>
          <p:cNvPr descr="Graphical user interface, text, application&#10;&#10;Description automatically generated with medium confidence" id="180" name="Google Shape;18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196121" y="5807601"/>
            <a:ext cx="1753209" cy="760062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"/>
          <p:cNvSpPr txBox="1"/>
          <p:nvPr/>
        </p:nvSpPr>
        <p:spPr>
          <a:xfrm>
            <a:off x="72216" y="2993721"/>
            <a:ext cx="9827852" cy="21920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CASE STUDY COMPETITION</a:t>
            </a:r>
            <a:endParaRPr/>
          </a:p>
          <a:p>
            <a:pPr indent="-45720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HAPPINESS &amp; ENGAGEMENT TEMPLATE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0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276" name="Google Shape;27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10"/>
          <p:cNvSpPr txBox="1"/>
          <p:nvPr/>
        </p:nvSpPr>
        <p:spPr>
          <a:xfrm>
            <a:off x="3569918" y="2718148"/>
            <a:ext cx="4146116" cy="122755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Arial"/>
              <a:buNone/>
            </a:pPr>
            <a:r>
              <a:rPr b="1" lang="en-US" sz="4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Q &amp; A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0"/>
          <p:cNvSpPr txBox="1"/>
          <p:nvPr>
            <p:ph idx="1" type="subTitle"/>
          </p:nvPr>
        </p:nvSpPr>
        <p:spPr>
          <a:xfrm>
            <a:off x="9980474" y="6363222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79" name="Google Shape;27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187" name="Google Shape;18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 with medium confidence" id="188" name="Google Shape;18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"/>
          <p:cNvSpPr txBox="1"/>
          <p:nvPr/>
        </p:nvSpPr>
        <p:spPr>
          <a:xfrm>
            <a:off x="69273" y="55893"/>
            <a:ext cx="9911201" cy="11761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CASE STUDY COMPETITION</a:t>
            </a:r>
            <a:endParaRPr/>
          </a:p>
          <a:p>
            <a:pPr indent="-4572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❖"/>
            </a:pPr>
            <a:r>
              <a:rPr b="1" i="0" lang="en-US" sz="2800" u="none" cap="none" strike="noStrike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HAPPINESS &amp; ENGAGEMENT TEMPLATE</a:t>
            </a:r>
            <a:endParaRPr b="1" i="0" sz="2800" u="none" cap="none" strike="noStrike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69273" y="2892602"/>
            <a:ext cx="9911201" cy="1731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[Name of the Organization]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[Happiness &amp; Engagement Title ]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[Team Members]</a:t>
            </a:r>
            <a:endParaRPr/>
          </a:p>
        </p:txBody>
      </p:sp>
      <p:sp>
        <p:nvSpPr>
          <p:cNvPr id="191" name="Google Shape;191;p2"/>
          <p:cNvSpPr txBox="1"/>
          <p:nvPr>
            <p:ph idx="1" type="subTitle"/>
          </p:nvPr>
        </p:nvSpPr>
        <p:spPr>
          <a:xfrm>
            <a:off x="9980474" y="6413326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c6b3b1a83e_0_101"/>
          <p:cNvSpPr/>
          <p:nvPr/>
        </p:nvSpPr>
        <p:spPr>
          <a:xfrm>
            <a:off x="69273" y="63691"/>
            <a:ext cx="9911100" cy="6727200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197" name="Google Shape;197;gc6b3b1a83e_0_1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c6b3b1a83e_0_101"/>
          <p:cNvSpPr txBox="1"/>
          <p:nvPr/>
        </p:nvSpPr>
        <p:spPr>
          <a:xfrm>
            <a:off x="69273" y="55893"/>
            <a:ext cx="9911100" cy="52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❑"/>
            </a:pPr>
            <a:r>
              <a:rPr b="1" i="0" lang="en-US" sz="2800" u="none" cap="none" strike="noStrike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Check-Point</a:t>
            </a:r>
            <a:endParaRPr b="1" i="0" sz="2800" u="none" cap="none" strike="noStrike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c6b3b1a83e_0_101"/>
          <p:cNvSpPr txBox="1"/>
          <p:nvPr/>
        </p:nvSpPr>
        <p:spPr>
          <a:xfrm>
            <a:off x="77549" y="1591221"/>
            <a:ext cx="6910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Management Best Practice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Leadership Practice to embrace and foster change.</a:t>
            </a:r>
            <a:endParaRPr/>
          </a:p>
        </p:txBody>
      </p:sp>
      <p:sp>
        <p:nvSpPr>
          <p:cNvPr id="200" name="Google Shape;200;gc6b3b1a83e_0_101"/>
          <p:cNvSpPr txBox="1"/>
          <p:nvPr/>
        </p:nvSpPr>
        <p:spPr>
          <a:xfrm>
            <a:off x="88675" y="2672600"/>
            <a:ext cx="94887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Kaizen and Innovation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Kaizen: an improvement that restores to basic condition / standard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Innovation: an improvement that exceeded basic condition and established new standard.</a:t>
            </a:r>
            <a:endParaRPr/>
          </a:p>
        </p:txBody>
      </p:sp>
      <p:sp>
        <p:nvSpPr>
          <p:cNvPr id="201" name="Google Shape;201;gc6b3b1a83e_0_101"/>
          <p:cNvSpPr txBox="1"/>
          <p:nvPr/>
        </p:nvSpPr>
        <p:spPr>
          <a:xfrm>
            <a:off x="77549" y="4129184"/>
            <a:ext cx="6910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Lean Six Sigma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Breakthrough process improvement using DMAIC approach</a:t>
            </a:r>
            <a:endParaRPr/>
          </a:p>
        </p:txBody>
      </p:sp>
      <p:sp>
        <p:nvSpPr>
          <p:cNvPr id="202" name="Google Shape;202;gc6b3b1a83e_0_101"/>
          <p:cNvSpPr txBox="1"/>
          <p:nvPr/>
        </p:nvSpPr>
        <p:spPr>
          <a:xfrm>
            <a:off x="77549" y="5227644"/>
            <a:ext cx="9488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Happiness and Engagement: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initiative that increased the happiness and engagement of stakeholders in Continuous Improvement.</a:t>
            </a:r>
            <a:endParaRPr/>
          </a:p>
        </p:txBody>
      </p:sp>
      <p:sp>
        <p:nvSpPr>
          <p:cNvPr id="203" name="Google Shape;203;gc6b3b1a83e_0_101"/>
          <p:cNvSpPr txBox="1"/>
          <p:nvPr/>
        </p:nvSpPr>
        <p:spPr>
          <a:xfrm>
            <a:off x="102600" y="912246"/>
            <a:ext cx="9996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tick one of the below options for the awards that is most convenient for the submitted case: </a:t>
            </a:r>
            <a:endParaRPr/>
          </a:p>
        </p:txBody>
      </p:sp>
      <p:sp>
        <p:nvSpPr>
          <p:cNvPr id="204" name="Google Shape;204;gc6b3b1a83e_0_101"/>
          <p:cNvSpPr/>
          <p:nvPr/>
        </p:nvSpPr>
        <p:spPr>
          <a:xfrm>
            <a:off x="9447325" y="1902556"/>
            <a:ext cx="413400" cy="369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c6b3b1a83e_0_101"/>
          <p:cNvSpPr/>
          <p:nvPr/>
        </p:nvSpPr>
        <p:spPr>
          <a:xfrm>
            <a:off x="9447324" y="2913217"/>
            <a:ext cx="413400" cy="369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c6b3b1a83e_0_101"/>
          <p:cNvSpPr/>
          <p:nvPr/>
        </p:nvSpPr>
        <p:spPr>
          <a:xfrm>
            <a:off x="9447323" y="4392645"/>
            <a:ext cx="413400" cy="369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gc6b3b1a83e_0_101"/>
          <p:cNvSpPr/>
          <p:nvPr/>
        </p:nvSpPr>
        <p:spPr>
          <a:xfrm>
            <a:off x="9468784" y="5685786"/>
            <a:ext cx="413400" cy="369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08" name="Google Shape;208;gc6b3b1a83e_0_10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c6b3b1a83e_0_101"/>
          <p:cNvSpPr txBox="1"/>
          <p:nvPr/>
        </p:nvSpPr>
        <p:spPr>
          <a:xfrm>
            <a:off x="9980474" y="6413326"/>
            <a:ext cx="2162400" cy="42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 u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c6b3b1a83e_0_101"/>
          <p:cNvSpPr/>
          <p:nvPr/>
        </p:nvSpPr>
        <p:spPr>
          <a:xfrm>
            <a:off x="9447299" y="3488917"/>
            <a:ext cx="413400" cy="369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216" name="Google Shape;2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4"/>
          <p:cNvSpPr txBox="1"/>
          <p:nvPr/>
        </p:nvSpPr>
        <p:spPr>
          <a:xfrm>
            <a:off x="69273" y="55893"/>
            <a:ext cx="9911201" cy="529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❑"/>
            </a:pPr>
            <a:r>
              <a:rPr b="1" lang="en-US" sz="2800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ABOUT THE ORGANIZATION</a:t>
            </a:r>
            <a:endParaRPr/>
          </a:p>
          <a:p>
            <a:pPr indent="-2794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None/>
            </a:pPr>
            <a:r>
              <a:t/>
            </a:r>
            <a:endParaRPr b="1" sz="2800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4"/>
          <p:cNvSpPr txBox="1"/>
          <p:nvPr/>
        </p:nvSpPr>
        <p:spPr>
          <a:xfrm>
            <a:off x="69273" y="593009"/>
            <a:ext cx="9911200" cy="6198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introduction to the organization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 / Services offered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Locations</a:t>
            </a:r>
            <a:endParaRPr/>
          </a:p>
        </p:txBody>
      </p:sp>
      <p:sp>
        <p:nvSpPr>
          <p:cNvPr id="219" name="Google Shape;219;p4"/>
          <p:cNvSpPr txBox="1"/>
          <p:nvPr>
            <p:ph idx="1" type="subTitle"/>
          </p:nvPr>
        </p:nvSpPr>
        <p:spPr>
          <a:xfrm>
            <a:off x="9980474" y="6363222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20" name="Google Shape;22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226" name="Google Shape;2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5"/>
          <p:cNvSpPr txBox="1"/>
          <p:nvPr/>
        </p:nvSpPr>
        <p:spPr>
          <a:xfrm>
            <a:off x="69273" y="55893"/>
            <a:ext cx="9911201" cy="529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❑"/>
            </a:pPr>
            <a:r>
              <a:rPr b="1" lang="en-US" sz="2800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Initiative Description</a:t>
            </a:r>
            <a:endParaRPr/>
          </a:p>
          <a:p>
            <a:pPr indent="-2794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None/>
            </a:pPr>
            <a:r>
              <a:t/>
            </a:r>
            <a:endParaRPr b="1" sz="2800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5"/>
          <p:cNvSpPr txBox="1"/>
          <p:nvPr/>
        </p:nvSpPr>
        <p:spPr>
          <a:xfrm>
            <a:off x="69273" y="593009"/>
            <a:ext cx="9911200" cy="6198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Kindly describe the initiative and its impact on the stakeholders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created the need to identify and work on employee happiness in the organization?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preliminary research was carried out (list sources e.g. employee survey, suggestions, concerns etc.) to create happiness in the organization?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were the resources / budget determined and obtained for the project / initiatives?</a:t>
            </a:r>
            <a:endParaRPr/>
          </a:p>
        </p:txBody>
      </p:sp>
      <p:sp>
        <p:nvSpPr>
          <p:cNvPr id="229" name="Google Shape;229;p5"/>
          <p:cNvSpPr txBox="1"/>
          <p:nvPr>
            <p:ph idx="1" type="subTitle"/>
          </p:nvPr>
        </p:nvSpPr>
        <p:spPr>
          <a:xfrm>
            <a:off x="9980474" y="6363222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30" name="Google Shape;23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6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236" name="Google Shape;23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6"/>
          <p:cNvSpPr txBox="1"/>
          <p:nvPr/>
        </p:nvSpPr>
        <p:spPr>
          <a:xfrm>
            <a:off x="69273" y="55893"/>
            <a:ext cx="9911201" cy="529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❑"/>
            </a:pPr>
            <a:r>
              <a:rPr b="1" lang="en-US" sz="2800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Development and Implementation</a:t>
            </a:r>
            <a:endParaRPr/>
          </a:p>
          <a:p>
            <a:pPr indent="-2794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None/>
            </a:pPr>
            <a:r>
              <a:t/>
            </a:r>
            <a:endParaRPr b="1" sz="2800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6"/>
          <p:cNvSpPr txBox="1"/>
          <p:nvPr/>
        </p:nvSpPr>
        <p:spPr>
          <a:xfrm>
            <a:off x="69273" y="593009"/>
            <a:ext cx="9911200" cy="6198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was the deployment approach identified?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Kindly elaborate on the process utilized to deploy the initiative (plan, policy, initiative framework, technological support, etc.)?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were the emotional /social / cultural aspects addressed in creating happiness within the organization?</a:t>
            </a:r>
            <a:endParaRPr/>
          </a:p>
        </p:txBody>
      </p:sp>
      <p:sp>
        <p:nvSpPr>
          <p:cNvPr id="239" name="Google Shape;239;p6"/>
          <p:cNvSpPr txBox="1"/>
          <p:nvPr>
            <p:ph idx="1" type="subTitle"/>
          </p:nvPr>
        </p:nvSpPr>
        <p:spPr>
          <a:xfrm>
            <a:off x="9980474" y="6363222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40" name="Google Shape;24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246" name="Google Shape;24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7"/>
          <p:cNvSpPr txBox="1"/>
          <p:nvPr/>
        </p:nvSpPr>
        <p:spPr>
          <a:xfrm>
            <a:off x="69273" y="55893"/>
            <a:ext cx="9911201" cy="529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❑"/>
            </a:pPr>
            <a:r>
              <a:rPr b="1" lang="en-US" sz="2800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Assessment and Refinement</a:t>
            </a:r>
            <a:endParaRPr/>
          </a:p>
          <a:p>
            <a:pPr indent="-2794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None/>
            </a:pPr>
            <a:r>
              <a:t/>
            </a:r>
            <a:endParaRPr b="1" sz="2800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7"/>
          <p:cNvSpPr txBox="1"/>
          <p:nvPr/>
        </p:nvSpPr>
        <p:spPr>
          <a:xfrm>
            <a:off x="69273" y="593009"/>
            <a:ext cx="9911200" cy="6198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were the main results (qualitative and quantitative)? (e.g. % increase in employee happiness/satisfaction, survey index went up by x%, more happiness ideas generated, percentage of employee engagement etc..., even if done on a pilot basis)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any correlation of happiness index and customer satisfaction or Business results?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benefits (tangible/intangible).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the approach refined during the past years?</a:t>
            </a:r>
            <a:endParaRPr/>
          </a:p>
        </p:txBody>
      </p:sp>
      <p:sp>
        <p:nvSpPr>
          <p:cNvPr id="249" name="Google Shape;249;p7"/>
          <p:cNvSpPr txBox="1"/>
          <p:nvPr>
            <p:ph idx="1" type="subTitle"/>
          </p:nvPr>
        </p:nvSpPr>
        <p:spPr>
          <a:xfrm>
            <a:off x="9980474" y="6363222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50" name="Google Shape;25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8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256" name="Google Shape;25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8"/>
          <p:cNvSpPr txBox="1"/>
          <p:nvPr/>
        </p:nvSpPr>
        <p:spPr>
          <a:xfrm>
            <a:off x="69273" y="55893"/>
            <a:ext cx="9911201" cy="529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❑"/>
            </a:pPr>
            <a:r>
              <a:rPr b="1" lang="en-US" sz="2800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Standardization</a:t>
            </a:r>
            <a:endParaRPr/>
          </a:p>
          <a:p>
            <a:pPr indent="-2794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None/>
            </a:pPr>
            <a:r>
              <a:t/>
            </a:r>
            <a:endParaRPr b="1" sz="2800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8"/>
          <p:cNvSpPr txBox="1"/>
          <p:nvPr/>
        </p:nvSpPr>
        <p:spPr>
          <a:xfrm>
            <a:off x="69273" y="593009"/>
            <a:ext cx="9911200" cy="6198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was the initiative standardized?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 there any risks identified? Have the ratings of these risks decreased?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were the lessons learnt and what is the vision ahead?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actions for further improvement?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any plan for benchmarking with other industries / sectors / organizations?</a:t>
            </a:r>
            <a:endParaRPr/>
          </a:p>
        </p:txBody>
      </p:sp>
      <p:sp>
        <p:nvSpPr>
          <p:cNvPr id="259" name="Google Shape;259;p8"/>
          <p:cNvSpPr txBox="1"/>
          <p:nvPr>
            <p:ph idx="1" type="subTitle"/>
          </p:nvPr>
        </p:nvSpPr>
        <p:spPr>
          <a:xfrm>
            <a:off x="9980474" y="6363222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60" name="Google Shape;26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9"/>
          <p:cNvSpPr/>
          <p:nvPr/>
        </p:nvSpPr>
        <p:spPr>
          <a:xfrm>
            <a:off x="69273" y="63691"/>
            <a:ext cx="9911201" cy="6727346"/>
          </a:xfrm>
          <a:prstGeom prst="rect">
            <a:avLst/>
          </a:prstGeom>
          <a:solidFill>
            <a:srgbClr val="D8D8D8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dubai quality group" id="266" name="Google Shape;26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74139" y="273200"/>
            <a:ext cx="1397174" cy="1046532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9"/>
          <p:cNvSpPr txBox="1"/>
          <p:nvPr/>
        </p:nvSpPr>
        <p:spPr>
          <a:xfrm>
            <a:off x="69273" y="55893"/>
            <a:ext cx="9911201" cy="5293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Char char="❑"/>
            </a:pPr>
            <a:r>
              <a:rPr b="1" lang="en-US" sz="2800">
                <a:solidFill>
                  <a:srgbClr val="B82C00"/>
                </a:solidFill>
                <a:latin typeface="Arial"/>
                <a:ea typeface="Arial"/>
                <a:cs typeface="Arial"/>
                <a:sym typeface="Arial"/>
              </a:rPr>
              <a:t>Horizontal Development</a:t>
            </a:r>
            <a:endParaRPr/>
          </a:p>
          <a:p>
            <a:pPr indent="-279400" lvl="0" marL="457200" marR="0" rtl="0" algn="ctr">
              <a:spcBef>
                <a:spcPts val="600"/>
              </a:spcBef>
              <a:spcAft>
                <a:spcPts val="0"/>
              </a:spcAft>
              <a:buClr>
                <a:srgbClr val="B82C00"/>
              </a:buClr>
              <a:buSzPts val="2800"/>
              <a:buFont typeface="Noto Sans Symbols"/>
              <a:buNone/>
            </a:pPr>
            <a:r>
              <a:t/>
            </a:r>
            <a:endParaRPr b="1" sz="2800">
              <a:solidFill>
                <a:srgbClr val="B82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9"/>
          <p:cNvSpPr txBox="1"/>
          <p:nvPr/>
        </p:nvSpPr>
        <p:spPr>
          <a:xfrm>
            <a:off x="69273" y="593009"/>
            <a:ext cx="9911200" cy="6198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plans and monitoring mechanism for the sustenance of results already achieved?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extent of the deployment? If it is only implemented in few divisions, is there a plan to expand it across the organization?</a:t>
            </a:r>
            <a:endParaRPr/>
          </a:p>
        </p:txBody>
      </p:sp>
      <p:sp>
        <p:nvSpPr>
          <p:cNvPr id="269" name="Google Shape;269;p9"/>
          <p:cNvSpPr txBox="1"/>
          <p:nvPr>
            <p:ph idx="1" type="subTitle"/>
          </p:nvPr>
        </p:nvSpPr>
        <p:spPr>
          <a:xfrm>
            <a:off x="9980474" y="6363222"/>
            <a:ext cx="2162427" cy="4278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252000" spcFirstLastPara="1" rIns="91425" wrap="square" tIns="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i="0" lang="en-US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b="1" i="0" sz="1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raphical user interface, text, application&#10;&#10;Description automatically generated with medium confidence" id="270" name="Google Shape;27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6121" y="5557081"/>
            <a:ext cx="1753209" cy="760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2020-03-26T08:07:39Z</dcterms:created>
  <dc:creator>Saleel Shinewi</dc:creator>
</cp:coreProperties>
</file>