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  <p:sldMasterId id="2147483726" r:id="rId3"/>
    <p:sldMasterId id="2147483737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307" r:id="rId21"/>
    <p:sldId id="272" r:id="rId22"/>
    <p:sldId id="273" r:id="rId23"/>
    <p:sldId id="308" r:id="rId24"/>
    <p:sldId id="274" r:id="rId25"/>
    <p:sldId id="275" r:id="rId26"/>
    <p:sldId id="309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5" r:id="rId35"/>
    <p:sldId id="310" r:id="rId36"/>
    <p:sldId id="286" r:id="rId37"/>
    <p:sldId id="287" r:id="rId38"/>
    <p:sldId id="311" r:id="rId39"/>
    <p:sldId id="288" r:id="rId40"/>
    <p:sldId id="289" r:id="rId41"/>
    <p:sldId id="312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4" r:id="rId54"/>
    <p:sldId id="305" r:id="rId55"/>
    <p:sldId id="306" r:id="rId56"/>
    <p:sldId id="303" r:id="rId57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AE76"/>
    <a:srgbClr val="B32017"/>
    <a:srgbClr val="F3E8D1"/>
    <a:srgbClr val="F5DD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1821A2-2AB8-458C-8C0E-FA60A46247E9}" v="9" dt="2026-04-02T11:08:53.0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25" autoAdjust="0"/>
    <p:restoredTop sz="94673"/>
  </p:normalViewPr>
  <p:slideViewPr>
    <p:cSldViewPr snapToGrid="0">
      <p:cViewPr>
        <p:scale>
          <a:sx n="118" d="100"/>
          <a:sy n="118" d="100"/>
        </p:scale>
        <p:origin x="2168" y="-1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a Doss" userId="4e35e37d-872b-44fe-9b79-f92af8f9fbf7" providerId="ADAL" clId="{194FCE35-EDC5-4E9B-9788-72375DEF2B82}"/>
    <pc:docChg chg="undo redo custSel modSld modMainMaster">
      <pc:chgData name="Mira Doss" userId="4e35e37d-872b-44fe-9b79-f92af8f9fbf7" providerId="ADAL" clId="{194FCE35-EDC5-4E9B-9788-72375DEF2B82}" dt="2026-04-02T11:12:34.520" v="46" actId="1037"/>
      <pc:docMkLst>
        <pc:docMk/>
      </pc:docMkLst>
      <pc:sldChg chg="modSp mod">
        <pc:chgData name="Mira Doss" userId="4e35e37d-872b-44fe-9b79-f92af8f9fbf7" providerId="ADAL" clId="{194FCE35-EDC5-4E9B-9788-72375DEF2B82}" dt="2026-04-02T11:12:34.520" v="46" actId="1037"/>
        <pc:sldMkLst>
          <pc:docMk/>
          <pc:sldMk cId="4255982095" sldId="257"/>
        </pc:sldMkLst>
        <pc:spChg chg="mod">
          <ac:chgData name="Mira Doss" userId="4e35e37d-872b-44fe-9b79-f92af8f9fbf7" providerId="ADAL" clId="{194FCE35-EDC5-4E9B-9788-72375DEF2B82}" dt="2026-04-02T11:12:34.520" v="46" actId="1037"/>
          <ac:spMkLst>
            <pc:docMk/>
            <pc:sldMk cId="4255982095" sldId="257"/>
            <ac:spMk id="2" creationId="{CFB31BC9-8845-BB58-683F-AB2CAC81020F}"/>
          </ac:spMkLst>
        </pc:spChg>
        <pc:spChg chg="mod">
          <ac:chgData name="Mira Doss" userId="4e35e37d-872b-44fe-9b79-f92af8f9fbf7" providerId="ADAL" clId="{194FCE35-EDC5-4E9B-9788-72375DEF2B82}" dt="2026-04-02T11:06:09.908" v="31" actId="1076"/>
          <ac:spMkLst>
            <pc:docMk/>
            <pc:sldMk cId="4255982095" sldId="257"/>
            <ac:spMk id="6" creationId="{FA66955C-8F70-F2AC-CAE5-D596FA57F0D1}"/>
          </ac:spMkLst>
        </pc:spChg>
      </pc:sldChg>
      <pc:sldChg chg="addSp delSp modSp mod">
        <pc:chgData name="Mira Doss" userId="4e35e37d-872b-44fe-9b79-f92af8f9fbf7" providerId="ADAL" clId="{194FCE35-EDC5-4E9B-9788-72375DEF2B82}" dt="2026-04-02T11:08:53.065" v="44"/>
        <pc:sldMkLst>
          <pc:docMk/>
          <pc:sldMk cId="700880107" sldId="306"/>
        </pc:sldMkLst>
        <pc:spChg chg="del mod">
          <ac:chgData name="Mira Doss" userId="4e35e37d-872b-44fe-9b79-f92af8f9fbf7" providerId="ADAL" clId="{194FCE35-EDC5-4E9B-9788-72375DEF2B82}" dt="2026-04-02T11:08:52.793" v="43" actId="478"/>
          <ac:spMkLst>
            <pc:docMk/>
            <pc:sldMk cId="700880107" sldId="306"/>
            <ac:spMk id="2" creationId="{8A11B52E-AC87-3BC9-9C9C-39AEA7A733D3}"/>
          </ac:spMkLst>
        </pc:spChg>
        <pc:spChg chg="add mod">
          <ac:chgData name="Mira Doss" userId="4e35e37d-872b-44fe-9b79-f92af8f9fbf7" providerId="ADAL" clId="{194FCE35-EDC5-4E9B-9788-72375DEF2B82}" dt="2026-04-02T11:08:53.065" v="44"/>
          <ac:spMkLst>
            <pc:docMk/>
            <pc:sldMk cId="700880107" sldId="306"/>
            <ac:spMk id="3" creationId="{CE39D302-5158-1ADE-40BA-AC392757E820}"/>
          </ac:spMkLst>
        </pc:spChg>
      </pc:sldChg>
      <pc:sldMasterChg chg="modSp mod modSldLayout">
        <pc:chgData name="Mira Doss" userId="4e35e37d-872b-44fe-9b79-f92af8f9fbf7" providerId="ADAL" clId="{194FCE35-EDC5-4E9B-9788-72375DEF2B82}" dt="2026-04-02T11:05:32.172" v="29" actId="1076"/>
        <pc:sldMasterMkLst>
          <pc:docMk/>
          <pc:sldMasterMk cId="1942561518" sldId="2147483660"/>
        </pc:sldMasterMkLst>
        <pc:spChg chg="mod">
          <ac:chgData name="Mira Doss" userId="4e35e37d-872b-44fe-9b79-f92af8f9fbf7" providerId="ADAL" clId="{194FCE35-EDC5-4E9B-9788-72375DEF2B82}" dt="2026-04-02T11:03:19.258" v="0" actId="20577"/>
          <ac:spMkLst>
            <pc:docMk/>
            <pc:sldMasterMk cId="1942561518" sldId="2147483660"/>
            <ac:spMk id="8" creationId="{47E85216-ED8F-5DB3-6E4B-7FC341322BF5}"/>
          </ac:spMkLst>
        </pc:spChg>
        <pc:sldLayoutChg chg="modSp">
          <pc:chgData name="Mira Doss" userId="4e35e37d-872b-44fe-9b79-f92af8f9fbf7" providerId="ADAL" clId="{194FCE35-EDC5-4E9B-9788-72375DEF2B82}" dt="2026-04-02T11:03:43.711" v="1" actId="14826"/>
          <pc:sldLayoutMkLst>
            <pc:docMk/>
            <pc:sldMasterMk cId="1942561518" sldId="2147483660"/>
            <pc:sldLayoutMk cId="574748455" sldId="2147483661"/>
          </pc:sldLayoutMkLst>
          <pc:picChg chg="mod">
            <ac:chgData name="Mira Doss" userId="4e35e37d-872b-44fe-9b79-f92af8f9fbf7" providerId="ADAL" clId="{194FCE35-EDC5-4E9B-9788-72375DEF2B82}" dt="2026-04-02T11:03:43.711" v="1" actId="14826"/>
            <ac:picMkLst>
              <pc:docMk/>
              <pc:sldMasterMk cId="1942561518" sldId="2147483660"/>
              <pc:sldLayoutMk cId="574748455" sldId="2147483661"/>
              <ac:picMk id="3" creationId="{DCD3ECC7-33CC-BCA7-1A27-4DEEDFC3C3C7}"/>
            </ac:picMkLst>
          </pc:picChg>
        </pc:sldLayoutChg>
        <pc:sldLayoutChg chg="modSp mod">
          <pc:chgData name="Mira Doss" userId="4e35e37d-872b-44fe-9b79-f92af8f9fbf7" providerId="ADAL" clId="{194FCE35-EDC5-4E9B-9788-72375DEF2B82}" dt="2026-04-02T11:03:58.633" v="3" actId="20577"/>
          <pc:sldLayoutMkLst>
            <pc:docMk/>
            <pc:sldMasterMk cId="1942561518" sldId="2147483660"/>
            <pc:sldLayoutMk cId="1153910787" sldId="2147483662"/>
          </pc:sldLayoutMkLst>
          <pc:graphicFrameChg chg="modGraphic">
            <ac:chgData name="Mira Doss" userId="4e35e37d-872b-44fe-9b79-f92af8f9fbf7" providerId="ADAL" clId="{194FCE35-EDC5-4E9B-9788-72375DEF2B82}" dt="2026-04-02T11:03:58.633" v="3" actId="20577"/>
            <ac:graphicFrameMkLst>
              <pc:docMk/>
              <pc:sldMasterMk cId="1942561518" sldId="2147483660"/>
              <pc:sldLayoutMk cId="1153910787" sldId="2147483662"/>
              <ac:graphicFrameMk id="14" creationId="{2E03B54F-7065-364B-3268-FC35BEE02289}"/>
            </ac:graphicFrameMkLst>
          </pc:graphicFrameChg>
        </pc:sldLayoutChg>
        <pc:sldLayoutChg chg="addSp modSp mod">
          <pc:chgData name="Mira Doss" userId="4e35e37d-872b-44fe-9b79-f92af8f9fbf7" providerId="ADAL" clId="{194FCE35-EDC5-4E9B-9788-72375DEF2B82}" dt="2026-04-02T11:05:32.172" v="29" actId="1076"/>
          <pc:sldLayoutMkLst>
            <pc:docMk/>
            <pc:sldMasterMk cId="1942561518" sldId="2147483660"/>
            <pc:sldLayoutMk cId="3293566225" sldId="2147483688"/>
          </pc:sldLayoutMkLst>
          <pc:spChg chg="add mod">
            <ac:chgData name="Mira Doss" userId="4e35e37d-872b-44fe-9b79-f92af8f9fbf7" providerId="ADAL" clId="{194FCE35-EDC5-4E9B-9788-72375DEF2B82}" dt="2026-04-02T11:05:32.172" v="29" actId="1076"/>
            <ac:spMkLst>
              <pc:docMk/>
              <pc:sldMasterMk cId="1942561518" sldId="2147483660"/>
              <pc:sldLayoutMk cId="3293566225" sldId="2147483688"/>
              <ac:spMk id="2" creationId="{730FF291-81BF-D9C4-50FC-6DCD6A4F5B59}"/>
            </ac:spMkLst>
          </pc:spChg>
          <pc:spChg chg="mod">
            <ac:chgData name="Mira Doss" userId="4e35e37d-872b-44fe-9b79-f92af8f9fbf7" providerId="ADAL" clId="{194FCE35-EDC5-4E9B-9788-72375DEF2B82}" dt="2026-04-02T11:04:32.873" v="5"/>
            <ac:spMkLst>
              <pc:docMk/>
              <pc:sldMasterMk cId="1942561518" sldId="2147483660"/>
              <pc:sldLayoutMk cId="3293566225" sldId="2147483688"/>
              <ac:spMk id="7" creationId="{A009A943-FF4C-17C5-96D1-DBB8F71CAECF}"/>
            </ac:spMkLst>
          </pc:spChg>
          <pc:spChg chg="mod">
            <ac:chgData name="Mira Doss" userId="4e35e37d-872b-44fe-9b79-f92af8f9fbf7" providerId="ADAL" clId="{194FCE35-EDC5-4E9B-9788-72375DEF2B82}" dt="2026-04-02T11:04:32.873" v="5"/>
            <ac:spMkLst>
              <pc:docMk/>
              <pc:sldMasterMk cId="1942561518" sldId="2147483660"/>
              <pc:sldLayoutMk cId="3293566225" sldId="2147483688"/>
              <ac:spMk id="9" creationId="{030A2EC4-FC25-9D03-E2BE-BC9577EFFF61}"/>
            </ac:spMkLst>
          </pc:spChg>
          <pc:grpChg chg="add mod">
            <ac:chgData name="Mira Doss" userId="4e35e37d-872b-44fe-9b79-f92af8f9fbf7" providerId="ADAL" clId="{194FCE35-EDC5-4E9B-9788-72375DEF2B82}" dt="2026-04-02T11:05:32.172" v="29" actId="1076"/>
            <ac:grpSpMkLst>
              <pc:docMk/>
              <pc:sldMasterMk cId="1942561518" sldId="2147483660"/>
              <pc:sldLayoutMk cId="3293566225" sldId="2147483688"/>
              <ac:grpSpMk id="5" creationId="{C4AF41DA-9AA5-E744-2917-34804F3FAE55}"/>
            </ac:grpSpMkLst>
          </pc:grpChg>
          <pc:picChg chg="mod">
            <ac:chgData name="Mira Doss" userId="4e35e37d-872b-44fe-9b79-f92af8f9fbf7" providerId="ADAL" clId="{194FCE35-EDC5-4E9B-9788-72375DEF2B82}" dt="2026-04-02T11:04:35.386" v="7" actId="1076"/>
            <ac:picMkLst>
              <pc:docMk/>
              <pc:sldMasterMk cId="1942561518" sldId="2147483660"/>
              <pc:sldLayoutMk cId="3293566225" sldId="2147483688"/>
              <ac:picMk id="4" creationId="{9BBEC63B-D94A-A9E7-AEB2-4E7C2468997E}"/>
            </ac:picMkLst>
          </pc:picChg>
          <pc:picChg chg="mod">
            <ac:chgData name="Mira Doss" userId="4e35e37d-872b-44fe-9b79-f92af8f9fbf7" providerId="ADAL" clId="{194FCE35-EDC5-4E9B-9788-72375DEF2B82}" dt="2026-04-02T11:04:32.873" v="5"/>
            <ac:picMkLst>
              <pc:docMk/>
              <pc:sldMasterMk cId="1942561518" sldId="2147483660"/>
              <pc:sldLayoutMk cId="3293566225" sldId="2147483688"/>
              <ac:picMk id="6" creationId="{A6C7CE21-4A4A-0ABC-FF8F-C742A1EC48A4}"/>
            </ac:picMkLst>
          </pc:picChg>
          <pc:picChg chg="mod">
            <ac:chgData name="Mira Doss" userId="4e35e37d-872b-44fe-9b79-f92af8f9fbf7" providerId="ADAL" clId="{194FCE35-EDC5-4E9B-9788-72375DEF2B82}" dt="2026-04-02T11:04:32.873" v="5"/>
            <ac:picMkLst>
              <pc:docMk/>
              <pc:sldMasterMk cId="1942561518" sldId="2147483660"/>
              <pc:sldLayoutMk cId="3293566225" sldId="2147483688"/>
              <ac:picMk id="8" creationId="{8870DC33-B123-4998-AF05-8A867F7ECF46}"/>
            </ac:picMkLst>
          </pc:picChg>
          <pc:cxnChg chg="add mod">
            <ac:chgData name="Mira Doss" userId="4e35e37d-872b-44fe-9b79-f92af8f9fbf7" providerId="ADAL" clId="{194FCE35-EDC5-4E9B-9788-72375DEF2B82}" dt="2026-04-02T11:05:32.172" v="29" actId="1076"/>
            <ac:cxnSpMkLst>
              <pc:docMk/>
              <pc:sldMasterMk cId="1942561518" sldId="2147483660"/>
              <pc:sldLayoutMk cId="3293566225" sldId="2147483688"/>
              <ac:cxnSpMk id="3" creationId="{DF465708-AA0C-D6E9-43B6-97DC7800DD88}"/>
            </ac:cxnSpMkLst>
          </pc:cxnChg>
        </pc:sldLayoutChg>
      </pc:sldMasterChg>
      <pc:sldMasterChg chg="addSp delSp modSp mod">
        <pc:chgData name="Mira Doss" userId="4e35e37d-872b-44fe-9b79-f92af8f9fbf7" providerId="ADAL" clId="{194FCE35-EDC5-4E9B-9788-72375DEF2B82}" dt="2026-04-02T11:07:15.855" v="33"/>
        <pc:sldMasterMkLst>
          <pc:docMk/>
          <pc:sldMasterMk cId="2157082343" sldId="2147483690"/>
        </pc:sldMasterMkLst>
        <pc:spChg chg="add mod">
          <ac:chgData name="Mira Doss" userId="4e35e37d-872b-44fe-9b79-f92af8f9fbf7" providerId="ADAL" clId="{194FCE35-EDC5-4E9B-9788-72375DEF2B82}" dt="2026-04-02T11:07:15.855" v="33"/>
          <ac:spMkLst>
            <pc:docMk/>
            <pc:sldMasterMk cId="2157082343" sldId="2147483690"/>
            <ac:spMk id="4" creationId="{2842BF10-6A6B-EE58-6991-E67FCB93E2AE}"/>
          </ac:spMkLst>
        </pc:spChg>
        <pc:spChg chg="add mod">
          <ac:chgData name="Mira Doss" userId="4e35e37d-872b-44fe-9b79-f92af8f9fbf7" providerId="ADAL" clId="{194FCE35-EDC5-4E9B-9788-72375DEF2B82}" dt="2026-04-02T11:07:15.855" v="33"/>
          <ac:spMkLst>
            <pc:docMk/>
            <pc:sldMasterMk cId="2157082343" sldId="2147483690"/>
            <ac:spMk id="5" creationId="{45408F2C-76EB-6B64-E28C-905397ADB754}"/>
          </ac:spMkLst>
        </pc:spChg>
        <pc:spChg chg="del">
          <ac:chgData name="Mira Doss" userId="4e35e37d-872b-44fe-9b79-f92af8f9fbf7" providerId="ADAL" clId="{194FCE35-EDC5-4E9B-9788-72375DEF2B82}" dt="2026-04-02T11:07:15.456" v="32" actId="478"/>
          <ac:spMkLst>
            <pc:docMk/>
            <pc:sldMasterMk cId="2157082343" sldId="2147483690"/>
            <ac:spMk id="7" creationId="{7A520DB3-E27D-4139-F78F-4758E4943F65}"/>
          </ac:spMkLst>
        </pc:spChg>
        <pc:spChg chg="del">
          <ac:chgData name="Mira Doss" userId="4e35e37d-872b-44fe-9b79-f92af8f9fbf7" providerId="ADAL" clId="{194FCE35-EDC5-4E9B-9788-72375DEF2B82}" dt="2026-04-02T11:07:15.456" v="32" actId="478"/>
          <ac:spMkLst>
            <pc:docMk/>
            <pc:sldMasterMk cId="2157082343" sldId="2147483690"/>
            <ac:spMk id="8" creationId="{47E85216-ED8F-5DB3-6E4B-7FC341322BF5}"/>
          </ac:spMkLst>
        </pc:spChg>
        <pc:picChg chg="add mod">
          <ac:chgData name="Mira Doss" userId="4e35e37d-872b-44fe-9b79-f92af8f9fbf7" providerId="ADAL" clId="{194FCE35-EDC5-4E9B-9788-72375DEF2B82}" dt="2026-04-02T11:07:15.855" v="33"/>
          <ac:picMkLst>
            <pc:docMk/>
            <pc:sldMasterMk cId="2157082343" sldId="2147483690"/>
            <ac:picMk id="6" creationId="{E534423A-F03F-7909-0447-9623A0F44FE2}"/>
          </ac:picMkLst>
        </pc:picChg>
        <pc:picChg chg="del">
          <ac:chgData name="Mira Doss" userId="4e35e37d-872b-44fe-9b79-f92af8f9fbf7" providerId="ADAL" clId="{194FCE35-EDC5-4E9B-9788-72375DEF2B82}" dt="2026-04-02T11:07:15.456" v="32" actId="478"/>
          <ac:picMkLst>
            <pc:docMk/>
            <pc:sldMasterMk cId="2157082343" sldId="2147483690"/>
            <ac:picMk id="9" creationId="{3E1E626F-FF0B-AAA0-409D-EA1AA7DAAC73}"/>
          </ac:picMkLst>
        </pc:picChg>
        <pc:picChg chg="del">
          <ac:chgData name="Mira Doss" userId="4e35e37d-872b-44fe-9b79-f92af8f9fbf7" providerId="ADAL" clId="{194FCE35-EDC5-4E9B-9788-72375DEF2B82}" dt="2026-04-02T11:07:15.456" v="32" actId="478"/>
          <ac:picMkLst>
            <pc:docMk/>
            <pc:sldMasterMk cId="2157082343" sldId="2147483690"/>
            <ac:picMk id="10" creationId="{5A16C57D-889B-B148-D881-66B569C3A031}"/>
          </ac:picMkLst>
        </pc:picChg>
        <pc:picChg chg="add mod">
          <ac:chgData name="Mira Doss" userId="4e35e37d-872b-44fe-9b79-f92af8f9fbf7" providerId="ADAL" clId="{194FCE35-EDC5-4E9B-9788-72375DEF2B82}" dt="2026-04-02T11:07:15.855" v="33"/>
          <ac:picMkLst>
            <pc:docMk/>
            <pc:sldMasterMk cId="2157082343" sldId="2147483690"/>
            <ac:picMk id="13" creationId="{4953C72C-7A46-8D4B-F317-D981294593EB}"/>
          </ac:picMkLst>
        </pc:picChg>
      </pc:sldMasterChg>
      <pc:sldMasterChg chg="addSp delSp modSp mod">
        <pc:chgData name="Mira Doss" userId="4e35e37d-872b-44fe-9b79-f92af8f9fbf7" providerId="ADAL" clId="{194FCE35-EDC5-4E9B-9788-72375DEF2B82}" dt="2026-04-02T11:07:32.456" v="35"/>
        <pc:sldMasterMkLst>
          <pc:docMk/>
          <pc:sldMasterMk cId="4167585267" sldId="2147483726"/>
        </pc:sldMasterMkLst>
        <pc:spChg chg="del">
          <ac:chgData name="Mira Doss" userId="4e35e37d-872b-44fe-9b79-f92af8f9fbf7" providerId="ADAL" clId="{194FCE35-EDC5-4E9B-9788-72375DEF2B82}" dt="2026-04-02T11:07:32.121" v="34" actId="478"/>
          <ac:spMkLst>
            <pc:docMk/>
            <pc:sldMasterMk cId="4167585267" sldId="2147483726"/>
            <ac:spMk id="2" creationId="{7EA78E9D-60B3-3AF1-33E2-AD292C6C3D48}"/>
          </ac:spMkLst>
        </pc:spChg>
        <pc:spChg chg="del">
          <ac:chgData name="Mira Doss" userId="4e35e37d-872b-44fe-9b79-f92af8f9fbf7" providerId="ADAL" clId="{194FCE35-EDC5-4E9B-9788-72375DEF2B82}" dt="2026-04-02T11:07:32.121" v="34" actId="478"/>
          <ac:spMkLst>
            <pc:docMk/>
            <pc:sldMasterMk cId="4167585267" sldId="2147483726"/>
            <ac:spMk id="3" creationId="{4EFCB43F-B442-62AD-13C0-9512134ED543}"/>
          </ac:spMkLst>
        </pc:spChg>
        <pc:spChg chg="add mod">
          <ac:chgData name="Mira Doss" userId="4e35e37d-872b-44fe-9b79-f92af8f9fbf7" providerId="ADAL" clId="{194FCE35-EDC5-4E9B-9788-72375DEF2B82}" dt="2026-04-02T11:07:32.456" v="35"/>
          <ac:spMkLst>
            <pc:docMk/>
            <pc:sldMasterMk cId="4167585267" sldId="2147483726"/>
            <ac:spMk id="7" creationId="{5D971525-8148-3A4C-49FD-93C64D391590}"/>
          </ac:spMkLst>
        </pc:spChg>
        <pc:spChg chg="add mod">
          <ac:chgData name="Mira Doss" userId="4e35e37d-872b-44fe-9b79-f92af8f9fbf7" providerId="ADAL" clId="{194FCE35-EDC5-4E9B-9788-72375DEF2B82}" dt="2026-04-02T11:07:32.456" v="35"/>
          <ac:spMkLst>
            <pc:docMk/>
            <pc:sldMasterMk cId="4167585267" sldId="2147483726"/>
            <ac:spMk id="8" creationId="{A97F1F69-E47B-B95D-9216-B17374760D96}"/>
          </ac:spMkLst>
        </pc:spChg>
        <pc:picChg chg="del">
          <ac:chgData name="Mira Doss" userId="4e35e37d-872b-44fe-9b79-f92af8f9fbf7" providerId="ADAL" clId="{194FCE35-EDC5-4E9B-9788-72375DEF2B82}" dt="2026-04-02T11:07:32.121" v="34" actId="478"/>
          <ac:picMkLst>
            <pc:docMk/>
            <pc:sldMasterMk cId="4167585267" sldId="2147483726"/>
            <ac:picMk id="4" creationId="{2E45FCDC-B675-FF7B-FCE2-138BD6F9867D}"/>
          </ac:picMkLst>
        </pc:picChg>
        <pc:picChg chg="del">
          <ac:chgData name="Mira Doss" userId="4e35e37d-872b-44fe-9b79-f92af8f9fbf7" providerId="ADAL" clId="{194FCE35-EDC5-4E9B-9788-72375DEF2B82}" dt="2026-04-02T11:07:32.121" v="34" actId="478"/>
          <ac:picMkLst>
            <pc:docMk/>
            <pc:sldMasterMk cId="4167585267" sldId="2147483726"/>
            <ac:picMk id="5" creationId="{446B4336-FE26-F385-BCCA-B83AB2C26794}"/>
          </ac:picMkLst>
        </pc:picChg>
        <pc:picChg chg="add mod">
          <ac:chgData name="Mira Doss" userId="4e35e37d-872b-44fe-9b79-f92af8f9fbf7" providerId="ADAL" clId="{194FCE35-EDC5-4E9B-9788-72375DEF2B82}" dt="2026-04-02T11:07:32.456" v="35"/>
          <ac:picMkLst>
            <pc:docMk/>
            <pc:sldMasterMk cId="4167585267" sldId="2147483726"/>
            <ac:picMk id="9" creationId="{B8C494A4-0A40-F396-02AE-BC9C118E8EF8}"/>
          </ac:picMkLst>
        </pc:picChg>
        <pc:picChg chg="add mod">
          <ac:chgData name="Mira Doss" userId="4e35e37d-872b-44fe-9b79-f92af8f9fbf7" providerId="ADAL" clId="{194FCE35-EDC5-4E9B-9788-72375DEF2B82}" dt="2026-04-02T11:07:32.456" v="35"/>
          <ac:picMkLst>
            <pc:docMk/>
            <pc:sldMasterMk cId="4167585267" sldId="2147483726"/>
            <ac:picMk id="10" creationId="{84281C5A-7F2C-08CD-326E-5EA0448314C1}"/>
          </ac:picMkLst>
        </pc:picChg>
      </pc:sldMasterChg>
      <pc:sldMasterChg chg="addSp delSp modSp mod">
        <pc:chgData name="Mira Doss" userId="4e35e37d-872b-44fe-9b79-f92af8f9fbf7" providerId="ADAL" clId="{194FCE35-EDC5-4E9B-9788-72375DEF2B82}" dt="2026-04-02T11:07:42.446" v="37"/>
        <pc:sldMasterMkLst>
          <pc:docMk/>
          <pc:sldMasterMk cId="3567541705" sldId="2147483737"/>
        </pc:sldMasterMkLst>
        <pc:spChg chg="del">
          <ac:chgData name="Mira Doss" userId="4e35e37d-872b-44fe-9b79-f92af8f9fbf7" providerId="ADAL" clId="{194FCE35-EDC5-4E9B-9788-72375DEF2B82}" dt="2026-04-02T11:07:42.126" v="36" actId="478"/>
          <ac:spMkLst>
            <pc:docMk/>
            <pc:sldMasterMk cId="3567541705" sldId="2147483737"/>
            <ac:spMk id="2" creationId="{7EA78E9D-60B3-3AF1-33E2-AD292C6C3D48}"/>
          </ac:spMkLst>
        </pc:spChg>
        <pc:spChg chg="del">
          <ac:chgData name="Mira Doss" userId="4e35e37d-872b-44fe-9b79-f92af8f9fbf7" providerId="ADAL" clId="{194FCE35-EDC5-4E9B-9788-72375DEF2B82}" dt="2026-04-02T11:07:42.126" v="36" actId="478"/>
          <ac:spMkLst>
            <pc:docMk/>
            <pc:sldMasterMk cId="3567541705" sldId="2147483737"/>
            <ac:spMk id="3" creationId="{4EFCB43F-B442-62AD-13C0-9512134ED543}"/>
          </ac:spMkLst>
        </pc:spChg>
        <pc:spChg chg="add mod">
          <ac:chgData name="Mira Doss" userId="4e35e37d-872b-44fe-9b79-f92af8f9fbf7" providerId="ADAL" clId="{194FCE35-EDC5-4E9B-9788-72375DEF2B82}" dt="2026-04-02T11:07:42.446" v="37"/>
          <ac:spMkLst>
            <pc:docMk/>
            <pc:sldMasterMk cId="3567541705" sldId="2147483737"/>
            <ac:spMk id="6" creationId="{2C7AF51D-84F2-B5CC-E092-A14523E686E6}"/>
          </ac:spMkLst>
        </pc:spChg>
        <pc:spChg chg="add mod">
          <ac:chgData name="Mira Doss" userId="4e35e37d-872b-44fe-9b79-f92af8f9fbf7" providerId="ADAL" clId="{194FCE35-EDC5-4E9B-9788-72375DEF2B82}" dt="2026-04-02T11:07:42.446" v="37"/>
          <ac:spMkLst>
            <pc:docMk/>
            <pc:sldMasterMk cId="3567541705" sldId="2147483737"/>
            <ac:spMk id="7" creationId="{83ACA905-F5BD-83FB-018A-74934C0D5427}"/>
          </ac:spMkLst>
        </pc:spChg>
        <pc:picChg chg="del">
          <ac:chgData name="Mira Doss" userId="4e35e37d-872b-44fe-9b79-f92af8f9fbf7" providerId="ADAL" clId="{194FCE35-EDC5-4E9B-9788-72375DEF2B82}" dt="2026-04-02T11:07:42.126" v="36" actId="478"/>
          <ac:picMkLst>
            <pc:docMk/>
            <pc:sldMasterMk cId="3567541705" sldId="2147483737"/>
            <ac:picMk id="4" creationId="{2E45FCDC-B675-FF7B-FCE2-138BD6F9867D}"/>
          </ac:picMkLst>
        </pc:picChg>
        <pc:picChg chg="del">
          <ac:chgData name="Mira Doss" userId="4e35e37d-872b-44fe-9b79-f92af8f9fbf7" providerId="ADAL" clId="{194FCE35-EDC5-4E9B-9788-72375DEF2B82}" dt="2026-04-02T11:07:42.126" v="36" actId="478"/>
          <ac:picMkLst>
            <pc:docMk/>
            <pc:sldMasterMk cId="3567541705" sldId="2147483737"/>
            <ac:picMk id="5" creationId="{446B4336-FE26-F385-BCCA-B83AB2C26794}"/>
          </ac:picMkLst>
        </pc:picChg>
        <pc:picChg chg="add mod">
          <ac:chgData name="Mira Doss" userId="4e35e37d-872b-44fe-9b79-f92af8f9fbf7" providerId="ADAL" clId="{194FCE35-EDC5-4E9B-9788-72375DEF2B82}" dt="2026-04-02T11:07:42.446" v="37"/>
          <ac:picMkLst>
            <pc:docMk/>
            <pc:sldMasterMk cId="3567541705" sldId="2147483737"/>
            <ac:picMk id="8" creationId="{5E48E4F7-939B-AC3E-39E3-0CF398E44CFC}"/>
          </ac:picMkLst>
        </pc:picChg>
        <pc:picChg chg="add mod">
          <ac:chgData name="Mira Doss" userId="4e35e37d-872b-44fe-9b79-f92af8f9fbf7" providerId="ADAL" clId="{194FCE35-EDC5-4E9B-9788-72375DEF2B82}" dt="2026-04-02T11:07:42.446" v="37"/>
          <ac:picMkLst>
            <pc:docMk/>
            <pc:sldMasterMk cId="3567541705" sldId="2147483737"/>
            <ac:picMk id="9" creationId="{4B1207BD-A920-9306-B935-D4563B21281B}"/>
          </ac:picMkLst>
        </pc:pic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6.xml"/><Relationship Id="rId2" Type="http://schemas.openxmlformats.org/officeDocument/2006/relationships/slide" Target="../slides/slide11.xml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4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9.xml"/><Relationship Id="rId2" Type="http://schemas.openxmlformats.org/officeDocument/2006/relationships/slide" Target="../slides/slide44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hyperlink" Target="mailto:Doaa.afifi@dqg.org" TargetMode="Externa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D3ECC7-33CC-BCA7-1A27-4DEEDFC3C3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9" y="0"/>
            <a:ext cx="7555377" cy="1069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748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1271833-1370-FB17-A37E-F75F57003555}"/>
              </a:ext>
            </a:extLst>
          </p:cNvPr>
          <p:cNvSpPr/>
          <p:nvPr userDrawn="1"/>
        </p:nvSpPr>
        <p:spPr>
          <a:xfrm>
            <a:off x="1354948" y="442085"/>
            <a:ext cx="4849777" cy="365091"/>
          </a:xfrm>
          <a:prstGeom prst="round2DiagRect">
            <a:avLst>
              <a:gd name="adj1" fmla="val 38191"/>
              <a:gd name="adj2" fmla="val 0"/>
            </a:avLst>
          </a:prstGeom>
          <a:solidFill>
            <a:srgbClr val="B3201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bIns="0" rtlCol="0" anchor="t" anchorCtr="0">
            <a:spAutoFit/>
          </a:bodyPr>
          <a:lstStyle/>
          <a:p>
            <a:pPr algn="ctr"/>
            <a:r>
              <a:rPr lang="en-US" sz="1600" b="1" i="0" cap="none" spc="50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MARKETING, OFFERINGS AND CUSTOMERS </a:t>
            </a:r>
          </a:p>
        </p:txBody>
      </p:sp>
    </p:spTree>
    <p:extLst>
      <p:ext uri="{BB962C8B-B14F-4D97-AF65-F5344CB8AC3E}">
        <p14:creationId xmlns:p14="http://schemas.microsoft.com/office/powerpoint/2010/main" val="3748286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331086-9BBF-2B94-32A5-AAE7A81B2FD4}"/>
              </a:ext>
            </a:extLst>
          </p:cNvPr>
          <p:cNvSpPr txBox="1"/>
          <p:nvPr userDrawn="1"/>
        </p:nvSpPr>
        <p:spPr>
          <a:xfrm>
            <a:off x="377071" y="2017898"/>
            <a:ext cx="6840705" cy="1618218"/>
          </a:xfrm>
          <a:prstGeom prst="rect">
            <a:avLst/>
          </a:prstGeom>
          <a:noFill/>
          <a:ln>
            <a:solidFill>
              <a:srgbClr val="B31D14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pPr marL="457200">
              <a:lnSpc>
                <a:spcPct val="150000"/>
              </a:lnSpc>
              <a:spcAft>
                <a:spcPts val="1000"/>
              </a:spcAft>
            </a:pPr>
            <a:r>
              <a:rPr lang="en-GB" sz="1200" b="1" i="1" dirty="0">
                <a:effectLst/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  <a:t>This may include:</a:t>
            </a:r>
            <a:endParaRPr lang="en-AE" sz="1200" b="1" dirty="0">
              <a:effectLst/>
              <a:latin typeface="Dubai" panose="020B0503030403030204" pitchFamily="34" charset="-78"/>
              <a:ea typeface="Times New Roman" panose="02020603050405020304" pitchFamily="18" charset="0"/>
              <a:cs typeface="Dubai" panose="020B0503030403030204" pitchFamily="34" charset="-78"/>
            </a:endParaRPr>
          </a:p>
          <a:p>
            <a:pPr marL="0" lvl="0" indent="0">
              <a:lnSpc>
                <a:spcPct val="115000"/>
              </a:lnSpc>
              <a:buFont typeface="+mj-lt"/>
              <a:buNone/>
            </a:pPr>
            <a:r>
              <a:rPr lang="en-US" sz="1200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a.	Organization structure and main functions.</a:t>
            </a:r>
          </a:p>
          <a:p>
            <a:pPr marL="0" lvl="0" indent="0">
              <a:lnSpc>
                <a:spcPct val="115000"/>
              </a:lnSpc>
              <a:buFont typeface="+mj-lt"/>
              <a:buNone/>
            </a:pPr>
            <a:r>
              <a:rPr lang="en-US" sz="1200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b.	Key resources and assets.</a:t>
            </a:r>
          </a:p>
          <a:p>
            <a:pPr marL="0" lvl="0" indent="0">
              <a:lnSpc>
                <a:spcPct val="115000"/>
              </a:lnSpc>
              <a:buFont typeface="+mj-lt"/>
              <a:buNone/>
            </a:pPr>
            <a:r>
              <a:rPr lang="en-US" sz="1200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c.	Key partners and suppliers – type and significance of relationships.</a:t>
            </a:r>
          </a:p>
          <a:p>
            <a:pPr marL="0" lvl="0" indent="0">
              <a:lnSpc>
                <a:spcPct val="115000"/>
              </a:lnSpc>
              <a:buFont typeface="+mj-lt"/>
              <a:buNone/>
            </a:pPr>
            <a:r>
              <a:rPr lang="en-US" sz="1200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d.	Society: Impact on the company and expectations from its members.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CB6000-BB38-D535-E2B6-E83B25421B01}"/>
              </a:ext>
            </a:extLst>
          </p:cNvPr>
          <p:cNvSpPr txBox="1"/>
          <p:nvPr userDrawn="1"/>
        </p:nvSpPr>
        <p:spPr>
          <a:xfrm>
            <a:off x="377069" y="4166343"/>
            <a:ext cx="6840705" cy="3426832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tIns="180000" bIns="360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C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Answers Guidelines:</a:t>
            </a:r>
          </a:p>
          <a:p>
            <a:pPr>
              <a:lnSpc>
                <a:spcPct val="150000"/>
              </a:lnSpc>
            </a:pPr>
            <a:endParaRPr lang="en-US" sz="1400" b="1" dirty="0">
              <a:solidFill>
                <a:srgbClr val="C000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2 Pages only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Font Type: Dubai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Font Color: Black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Font Title size: 14 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Font Subtitle size: 12 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Font Text size: 10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This page is for guidelines, you can delete it once you start your answer.</a:t>
            </a:r>
            <a:endParaRPr lang="en-AE" sz="1600" b="1" dirty="0">
              <a:solidFill>
                <a:schemeClr val="tx1">
                  <a:lumMod val="75000"/>
                  <a:lumOff val="25000"/>
                </a:schemeClr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881F0C44-9F36-027C-1CF9-568449CAEED7}"/>
              </a:ext>
            </a:extLst>
          </p:cNvPr>
          <p:cNvSpPr/>
          <p:nvPr userDrawn="1"/>
        </p:nvSpPr>
        <p:spPr>
          <a:xfrm>
            <a:off x="1354948" y="442085"/>
            <a:ext cx="4849777" cy="365091"/>
          </a:xfrm>
          <a:prstGeom prst="round2DiagRect">
            <a:avLst>
              <a:gd name="adj1" fmla="val 38191"/>
              <a:gd name="adj2" fmla="val 0"/>
            </a:avLst>
          </a:prstGeom>
          <a:solidFill>
            <a:srgbClr val="B3201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bIns="0" rtlCol="0" anchor="t" anchorCtr="0">
            <a:spAutoFit/>
          </a:bodyPr>
          <a:lstStyle/>
          <a:p>
            <a:pPr algn="ctr"/>
            <a:r>
              <a:rPr lang="en-US" sz="1600" b="1" i="0" cap="none" spc="50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ORGANIZATIONAL PARTNERS &amp; SUPPLIERS</a:t>
            </a:r>
          </a:p>
        </p:txBody>
      </p:sp>
    </p:spTree>
    <p:extLst>
      <p:ext uri="{BB962C8B-B14F-4D97-AF65-F5344CB8AC3E}">
        <p14:creationId xmlns:p14="http://schemas.microsoft.com/office/powerpoint/2010/main" val="2446587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E789E052-4281-08DD-D812-304F220AF981}"/>
              </a:ext>
            </a:extLst>
          </p:cNvPr>
          <p:cNvSpPr/>
          <p:nvPr userDrawn="1"/>
        </p:nvSpPr>
        <p:spPr>
          <a:xfrm>
            <a:off x="1354948" y="442085"/>
            <a:ext cx="4849777" cy="365091"/>
          </a:xfrm>
          <a:prstGeom prst="round2DiagRect">
            <a:avLst>
              <a:gd name="adj1" fmla="val 38191"/>
              <a:gd name="adj2" fmla="val 0"/>
            </a:avLst>
          </a:prstGeom>
          <a:solidFill>
            <a:srgbClr val="B3201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bIns="0" rtlCol="0" anchor="t" anchorCtr="0">
            <a:spAutoFit/>
          </a:bodyPr>
          <a:lstStyle/>
          <a:p>
            <a:pPr algn="ctr"/>
            <a:r>
              <a:rPr lang="en-US" sz="1600" b="1" i="0" cap="none" spc="50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ORGANIZATIONAL PARTNERS &amp; SUPPLIERS</a:t>
            </a:r>
          </a:p>
        </p:txBody>
      </p:sp>
    </p:spTree>
    <p:extLst>
      <p:ext uri="{BB962C8B-B14F-4D97-AF65-F5344CB8AC3E}">
        <p14:creationId xmlns:p14="http://schemas.microsoft.com/office/powerpoint/2010/main" val="2181211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3E3049-31F8-1857-D672-A9C30BCCF5F4}"/>
              </a:ext>
            </a:extLst>
          </p:cNvPr>
          <p:cNvSpPr txBox="1"/>
          <p:nvPr userDrawn="1"/>
        </p:nvSpPr>
        <p:spPr>
          <a:xfrm>
            <a:off x="377071" y="1926525"/>
            <a:ext cx="6840705" cy="1799976"/>
          </a:xfrm>
          <a:prstGeom prst="rect">
            <a:avLst/>
          </a:prstGeom>
          <a:noFill/>
          <a:ln>
            <a:solidFill>
              <a:srgbClr val="B31D14"/>
            </a:solidFill>
          </a:ln>
        </p:spPr>
        <p:txBody>
          <a:bodyPr wrap="square" lIns="180000" tIns="180000" rIns="180000" bIns="360000" rtlCol="0">
            <a:spAutoFit/>
          </a:bodyPr>
          <a:lstStyle/>
          <a:p>
            <a:pPr marL="457200">
              <a:lnSpc>
                <a:spcPct val="150000"/>
              </a:lnSpc>
              <a:spcAft>
                <a:spcPts val="1000"/>
              </a:spcAft>
            </a:pPr>
            <a:r>
              <a:rPr lang="en-GB" sz="1200" b="1" i="1" dirty="0">
                <a:effectLst/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  <a:t>This may include:</a:t>
            </a:r>
            <a:endParaRPr lang="en-AE" sz="1200" b="1" dirty="0">
              <a:effectLst/>
              <a:latin typeface="Dubai" panose="020B0503030403030204" pitchFamily="34" charset="-78"/>
              <a:ea typeface="Times New Roman" panose="02020603050405020304" pitchFamily="18" charset="0"/>
              <a:cs typeface="Dubai" panose="020B0503030403030204" pitchFamily="34" charset="-78"/>
            </a:endParaRPr>
          </a:p>
          <a:p>
            <a:pPr marL="0" lvl="0" indent="0">
              <a:lnSpc>
                <a:spcPct val="115000"/>
              </a:lnSpc>
              <a:buFont typeface="+mj-lt"/>
              <a:buNone/>
            </a:pPr>
            <a:r>
              <a:rPr lang="en-US" sz="1200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a.	Economic, Societal, and Governance (ESG) structure.</a:t>
            </a:r>
          </a:p>
          <a:p>
            <a:pPr marL="0" lvl="0" indent="0">
              <a:lnSpc>
                <a:spcPct val="115000"/>
              </a:lnSpc>
              <a:buFont typeface="+mj-lt"/>
              <a:buNone/>
            </a:pPr>
            <a:r>
              <a:rPr lang="en-US" sz="1200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b.	Values.</a:t>
            </a:r>
          </a:p>
          <a:p>
            <a:pPr marL="0" lvl="0" indent="0">
              <a:lnSpc>
                <a:spcPct val="115000"/>
              </a:lnSpc>
              <a:buFont typeface="+mj-lt"/>
              <a:buNone/>
            </a:pPr>
            <a:r>
              <a:rPr lang="en-US" sz="1200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c.	Key management meetings.</a:t>
            </a:r>
          </a:p>
          <a:p>
            <a:pPr marL="0" lvl="0" indent="0">
              <a:lnSpc>
                <a:spcPct val="115000"/>
              </a:lnSpc>
              <a:buFont typeface="+mj-lt"/>
              <a:buNone/>
            </a:pPr>
            <a:r>
              <a:rPr lang="en-US" sz="1200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d.	Performance management (how the organization manages and improves its performance).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69B267-A45B-A11B-918F-A1D3014D040F}"/>
              </a:ext>
            </a:extLst>
          </p:cNvPr>
          <p:cNvSpPr txBox="1"/>
          <p:nvPr userDrawn="1"/>
        </p:nvSpPr>
        <p:spPr>
          <a:xfrm>
            <a:off x="377069" y="4166343"/>
            <a:ext cx="6840705" cy="3426832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tIns="180000" bIns="360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C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Answers Guidelines:</a:t>
            </a:r>
          </a:p>
          <a:p>
            <a:pPr>
              <a:lnSpc>
                <a:spcPct val="150000"/>
              </a:lnSpc>
            </a:pPr>
            <a:endParaRPr lang="en-US" sz="1400" b="1" dirty="0">
              <a:solidFill>
                <a:srgbClr val="C000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2 Pages only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Font Type: Dubai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Font Color: Black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Font Title size: 14 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Font Subtitle size: 12 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Font Text size: 10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This page is for guidelines, you can delete it once you start your answer.</a:t>
            </a:r>
            <a:endParaRPr lang="en-AE" sz="1600" b="1" dirty="0">
              <a:solidFill>
                <a:schemeClr val="tx1">
                  <a:lumMod val="75000"/>
                  <a:lumOff val="25000"/>
                </a:schemeClr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F191DD50-E888-FB4E-7168-4EE934D4C7DD}"/>
              </a:ext>
            </a:extLst>
          </p:cNvPr>
          <p:cNvSpPr/>
          <p:nvPr userDrawn="1"/>
        </p:nvSpPr>
        <p:spPr>
          <a:xfrm>
            <a:off x="1172673" y="442085"/>
            <a:ext cx="5249496" cy="365091"/>
          </a:xfrm>
          <a:prstGeom prst="round2DiagRect">
            <a:avLst>
              <a:gd name="adj1" fmla="val 38191"/>
              <a:gd name="adj2" fmla="val 0"/>
            </a:avLst>
          </a:prstGeom>
          <a:solidFill>
            <a:srgbClr val="B3201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bIns="0" rtlCol="0" anchor="t" anchorCtr="0">
            <a:spAutoFit/>
          </a:bodyPr>
          <a:lstStyle/>
          <a:p>
            <a:pPr algn="ctr"/>
            <a:r>
              <a:rPr lang="en-US" sz="1600" b="1" i="0" cap="none" spc="50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MANAGEMENT STRUCTURE AND ACTIVITIES </a:t>
            </a:r>
          </a:p>
        </p:txBody>
      </p:sp>
    </p:spTree>
    <p:extLst>
      <p:ext uri="{BB962C8B-B14F-4D97-AF65-F5344CB8AC3E}">
        <p14:creationId xmlns:p14="http://schemas.microsoft.com/office/powerpoint/2010/main" val="1612349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2B46A3D3-6899-7300-D39F-1EABBF14F034}"/>
              </a:ext>
            </a:extLst>
          </p:cNvPr>
          <p:cNvSpPr/>
          <p:nvPr userDrawn="1"/>
        </p:nvSpPr>
        <p:spPr>
          <a:xfrm>
            <a:off x="1172673" y="442085"/>
            <a:ext cx="5249496" cy="365091"/>
          </a:xfrm>
          <a:prstGeom prst="round2DiagRect">
            <a:avLst>
              <a:gd name="adj1" fmla="val 38191"/>
              <a:gd name="adj2" fmla="val 0"/>
            </a:avLst>
          </a:prstGeom>
          <a:solidFill>
            <a:srgbClr val="B3201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bIns="0" rtlCol="0" anchor="t" anchorCtr="0">
            <a:spAutoFit/>
          </a:bodyPr>
          <a:lstStyle/>
          <a:p>
            <a:pPr algn="ctr"/>
            <a:r>
              <a:rPr lang="en-US" sz="1600" b="1" i="0" cap="none" spc="50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MANAGEMENT STRUCTURE AND ACTIVITIES </a:t>
            </a:r>
          </a:p>
        </p:txBody>
      </p:sp>
    </p:spTree>
    <p:extLst>
      <p:ext uri="{BB962C8B-B14F-4D97-AF65-F5344CB8AC3E}">
        <p14:creationId xmlns:p14="http://schemas.microsoft.com/office/powerpoint/2010/main" val="4197197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8F41739-231F-3454-91A8-A794FCE3473C}"/>
              </a:ext>
            </a:extLst>
          </p:cNvPr>
          <p:cNvSpPr txBox="1">
            <a:spLocks/>
          </p:cNvSpPr>
          <p:nvPr userDrawn="1"/>
        </p:nvSpPr>
        <p:spPr>
          <a:xfrm>
            <a:off x="1220233" y="1364838"/>
            <a:ext cx="5119205" cy="521435"/>
          </a:xfrm>
          <a:prstGeom prst="roundRect">
            <a:avLst>
              <a:gd name="adj" fmla="val 16852"/>
            </a:avLst>
          </a:prstGeom>
          <a:solidFill>
            <a:schemeClr val="tx2">
              <a:lumMod val="75000"/>
              <a:lumOff val="25000"/>
            </a:schemeClr>
          </a:solidFill>
          <a:ln w="12700">
            <a:noFill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19" rIns="91440" bIns="45719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SUSTAINABILITY ENABLERS - 500</a:t>
            </a:r>
          </a:p>
        </p:txBody>
      </p:sp>
      <p:sp>
        <p:nvSpPr>
          <p:cNvPr id="13" name="Arrow: Pentagon 12">
            <a:hlinkClick r:id="rId2" action="ppaction://hlinksldjump"/>
            <a:extLst>
              <a:ext uri="{FF2B5EF4-FFF2-40B4-BE49-F238E27FC236}">
                <a16:creationId xmlns:a16="http://schemas.microsoft.com/office/drawing/2014/main" id="{A11AB226-C267-CCAE-BF95-E8C43E1DC4DF}"/>
              </a:ext>
            </a:extLst>
          </p:cNvPr>
          <p:cNvSpPr/>
          <p:nvPr userDrawn="1"/>
        </p:nvSpPr>
        <p:spPr>
          <a:xfrm>
            <a:off x="268224" y="2611611"/>
            <a:ext cx="4844556" cy="396240"/>
          </a:xfrm>
          <a:prstGeom prst="homePlate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1"/>
            <a:r>
              <a:rPr lang="en-US" sz="1653" b="1" dirty="0">
                <a:solidFill>
                  <a:sysClr val="windowText" lastClr="0000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1. Environment Society Governance (ESG)</a:t>
            </a:r>
          </a:p>
        </p:txBody>
      </p:sp>
      <p:sp>
        <p:nvSpPr>
          <p:cNvPr id="14" name="Diamond 13">
            <a:extLst>
              <a:ext uri="{FF2B5EF4-FFF2-40B4-BE49-F238E27FC236}">
                <a16:creationId xmlns:a16="http://schemas.microsoft.com/office/drawing/2014/main" id="{B32C4115-2993-2887-16B4-87C9635399BF}"/>
              </a:ext>
            </a:extLst>
          </p:cNvPr>
          <p:cNvSpPr/>
          <p:nvPr userDrawn="1"/>
        </p:nvSpPr>
        <p:spPr>
          <a:xfrm rot="1399251">
            <a:off x="-31829" y="2583219"/>
            <a:ext cx="312936" cy="719105"/>
          </a:xfrm>
          <a:prstGeom prst="diamond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sz="1653" dirty="0"/>
          </a:p>
        </p:txBody>
      </p:sp>
      <p:sp>
        <p:nvSpPr>
          <p:cNvPr id="15" name="Arrow: Pentagon 14">
            <a:hlinkClick r:id="rId3" action="ppaction://hlinksldjump"/>
            <a:extLst>
              <a:ext uri="{FF2B5EF4-FFF2-40B4-BE49-F238E27FC236}">
                <a16:creationId xmlns:a16="http://schemas.microsoft.com/office/drawing/2014/main" id="{403F3D44-C03E-B343-EFDC-7127E721CBFE}"/>
              </a:ext>
            </a:extLst>
          </p:cNvPr>
          <p:cNvSpPr/>
          <p:nvPr userDrawn="1"/>
        </p:nvSpPr>
        <p:spPr>
          <a:xfrm>
            <a:off x="268224" y="3312100"/>
            <a:ext cx="4844556" cy="396240"/>
          </a:xfrm>
          <a:prstGeom prst="homePlate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1"/>
            <a:r>
              <a:rPr lang="en-US" sz="1653" b="1" dirty="0">
                <a:solidFill>
                  <a:sysClr val="windowText" lastClr="0000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2. Innovation Management</a:t>
            </a:r>
          </a:p>
        </p:txBody>
      </p:sp>
      <p:sp>
        <p:nvSpPr>
          <p:cNvPr id="16" name="Diamond 15">
            <a:extLst>
              <a:ext uri="{FF2B5EF4-FFF2-40B4-BE49-F238E27FC236}">
                <a16:creationId xmlns:a16="http://schemas.microsoft.com/office/drawing/2014/main" id="{D01828B1-F286-2E9F-7108-EE29734D9E89}"/>
              </a:ext>
            </a:extLst>
          </p:cNvPr>
          <p:cNvSpPr/>
          <p:nvPr userDrawn="1"/>
        </p:nvSpPr>
        <p:spPr>
          <a:xfrm rot="1399251">
            <a:off x="-31829" y="3283708"/>
            <a:ext cx="312936" cy="719105"/>
          </a:xfrm>
          <a:prstGeom prst="diamond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sz="1653" dirty="0"/>
          </a:p>
        </p:txBody>
      </p:sp>
      <p:sp>
        <p:nvSpPr>
          <p:cNvPr id="17" name="Arrow: Pentagon 16">
            <a:hlinkClick r:id="rId4" action="ppaction://hlinksldjump"/>
            <a:extLst>
              <a:ext uri="{FF2B5EF4-FFF2-40B4-BE49-F238E27FC236}">
                <a16:creationId xmlns:a16="http://schemas.microsoft.com/office/drawing/2014/main" id="{BEA07C91-3A1D-7733-1D32-4B7EAD7B27D6}"/>
              </a:ext>
            </a:extLst>
          </p:cNvPr>
          <p:cNvSpPr/>
          <p:nvPr userDrawn="1"/>
        </p:nvSpPr>
        <p:spPr>
          <a:xfrm>
            <a:off x="268224" y="4012589"/>
            <a:ext cx="4844556" cy="396240"/>
          </a:xfrm>
          <a:prstGeom prst="homePlate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1"/>
            <a:r>
              <a:rPr lang="en-US" sz="1653" b="1" dirty="0">
                <a:solidFill>
                  <a:sysClr val="windowText" lastClr="0000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3. Organizational Competencies</a:t>
            </a:r>
          </a:p>
        </p:txBody>
      </p:sp>
      <p:sp>
        <p:nvSpPr>
          <p:cNvPr id="18" name="Diamond 17">
            <a:extLst>
              <a:ext uri="{FF2B5EF4-FFF2-40B4-BE49-F238E27FC236}">
                <a16:creationId xmlns:a16="http://schemas.microsoft.com/office/drawing/2014/main" id="{13F5E0EC-8929-092B-0181-CED1F1C99437}"/>
              </a:ext>
            </a:extLst>
          </p:cNvPr>
          <p:cNvSpPr/>
          <p:nvPr userDrawn="1"/>
        </p:nvSpPr>
        <p:spPr>
          <a:xfrm rot="1399251">
            <a:off x="-31829" y="3984197"/>
            <a:ext cx="312936" cy="719105"/>
          </a:xfrm>
          <a:prstGeom prst="diamond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sz="1653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3733773-2097-4DE2-E5D9-AB98FC758A9B}"/>
              </a:ext>
            </a:extLst>
          </p:cNvPr>
          <p:cNvSpPr/>
          <p:nvPr userDrawn="1"/>
        </p:nvSpPr>
        <p:spPr>
          <a:xfrm>
            <a:off x="6399211" y="2581130"/>
            <a:ext cx="892240" cy="457201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53" b="1" dirty="0">
                <a:latin typeface="Dubai Medium" panose="020B0603030403030204" pitchFamily="34" charset="-78"/>
                <a:cs typeface="Dubai Medium" panose="020B0603030403030204" pitchFamily="34" charset="-78"/>
              </a:rPr>
              <a:t>200</a:t>
            </a:r>
            <a:endParaRPr lang="en-AE" sz="1653" b="1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81F5E3E-F82B-B4EB-6913-1C44E308E7C5}"/>
              </a:ext>
            </a:extLst>
          </p:cNvPr>
          <p:cNvSpPr/>
          <p:nvPr userDrawn="1"/>
        </p:nvSpPr>
        <p:spPr>
          <a:xfrm>
            <a:off x="6399211" y="3287714"/>
            <a:ext cx="892240" cy="457201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53" b="1" dirty="0">
                <a:latin typeface="Dubai Medium" panose="020B0603030403030204" pitchFamily="34" charset="-78"/>
                <a:cs typeface="Dubai Medium" panose="020B0603030403030204" pitchFamily="34" charset="-78"/>
              </a:rPr>
              <a:t>100</a:t>
            </a:r>
            <a:endParaRPr lang="en-AE" sz="1653" b="1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0D34D7C-C052-F5A2-67EB-BC73B9CB3FE5}"/>
              </a:ext>
            </a:extLst>
          </p:cNvPr>
          <p:cNvSpPr/>
          <p:nvPr userDrawn="1"/>
        </p:nvSpPr>
        <p:spPr>
          <a:xfrm>
            <a:off x="6399211" y="3994300"/>
            <a:ext cx="892240" cy="457201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53" b="1" dirty="0">
                <a:latin typeface="Dubai Medium" panose="020B0603030403030204" pitchFamily="34" charset="-78"/>
                <a:cs typeface="Dubai Medium" panose="020B0603030403030204" pitchFamily="34" charset="-78"/>
              </a:rPr>
              <a:t>200</a:t>
            </a:r>
            <a:endParaRPr lang="en-AE" sz="1653" b="1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05066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2FEEAB5-AC98-12F9-6774-4BFB957DE09F}"/>
              </a:ext>
            </a:extLst>
          </p:cNvPr>
          <p:cNvSpPr txBox="1">
            <a:spLocks/>
          </p:cNvSpPr>
          <p:nvPr userDrawn="1"/>
        </p:nvSpPr>
        <p:spPr>
          <a:xfrm>
            <a:off x="774610" y="1364838"/>
            <a:ext cx="6010454" cy="521435"/>
          </a:xfrm>
          <a:prstGeom prst="roundRect">
            <a:avLst>
              <a:gd name="adj" fmla="val 16852"/>
            </a:avLst>
          </a:prstGeom>
          <a:solidFill>
            <a:srgbClr val="24AE76"/>
          </a:solidFill>
          <a:ln w="12700">
            <a:noFill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19" rIns="91440" bIns="45719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SUSTAINABILITY RESULTS (500 POINTS)</a:t>
            </a:r>
          </a:p>
        </p:txBody>
      </p:sp>
      <p:sp>
        <p:nvSpPr>
          <p:cNvPr id="23" name="Arrow: Pentagon 22">
            <a:hlinkClick r:id="rId2" action="ppaction://hlinksldjump"/>
            <a:extLst>
              <a:ext uri="{FF2B5EF4-FFF2-40B4-BE49-F238E27FC236}">
                <a16:creationId xmlns:a16="http://schemas.microsoft.com/office/drawing/2014/main" id="{BF9F3E8B-3824-7DA1-24F9-7603AB14F75F}"/>
              </a:ext>
            </a:extLst>
          </p:cNvPr>
          <p:cNvSpPr/>
          <p:nvPr userDrawn="1"/>
        </p:nvSpPr>
        <p:spPr>
          <a:xfrm>
            <a:off x="252984" y="2611611"/>
            <a:ext cx="4844556" cy="396240"/>
          </a:xfrm>
          <a:prstGeom prst="homePlate">
            <a:avLst/>
          </a:prstGeom>
          <a:solidFill>
            <a:srgbClr val="B6F0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1"/>
            <a:r>
              <a:rPr lang="en-US" sz="1653" b="1" dirty="0">
                <a:solidFill>
                  <a:sysClr val="windowText" lastClr="0000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4. Customer Results </a:t>
            </a:r>
          </a:p>
        </p:txBody>
      </p:sp>
      <p:sp>
        <p:nvSpPr>
          <p:cNvPr id="24" name="Diamond 23">
            <a:extLst>
              <a:ext uri="{FF2B5EF4-FFF2-40B4-BE49-F238E27FC236}">
                <a16:creationId xmlns:a16="http://schemas.microsoft.com/office/drawing/2014/main" id="{9A5D5221-0D2B-7696-17C2-C023EFD45DA9}"/>
              </a:ext>
            </a:extLst>
          </p:cNvPr>
          <p:cNvSpPr/>
          <p:nvPr userDrawn="1"/>
        </p:nvSpPr>
        <p:spPr>
          <a:xfrm rot="1399251">
            <a:off x="-31829" y="2583219"/>
            <a:ext cx="312936" cy="719105"/>
          </a:xfrm>
          <a:prstGeom prst="diamond">
            <a:avLst/>
          </a:prstGeom>
          <a:solidFill>
            <a:srgbClr val="24AE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sz="1653" dirty="0"/>
          </a:p>
        </p:txBody>
      </p:sp>
      <p:sp>
        <p:nvSpPr>
          <p:cNvPr id="25" name="Arrow: Pentagon 24">
            <a:hlinkClick r:id="rId2" action="ppaction://hlinksldjump"/>
            <a:extLst>
              <a:ext uri="{FF2B5EF4-FFF2-40B4-BE49-F238E27FC236}">
                <a16:creationId xmlns:a16="http://schemas.microsoft.com/office/drawing/2014/main" id="{556D9C2D-C7FB-E33B-25BD-945AC434BC0D}"/>
              </a:ext>
            </a:extLst>
          </p:cNvPr>
          <p:cNvSpPr/>
          <p:nvPr userDrawn="1"/>
        </p:nvSpPr>
        <p:spPr>
          <a:xfrm>
            <a:off x="252984" y="3312100"/>
            <a:ext cx="4844556" cy="396240"/>
          </a:xfrm>
          <a:prstGeom prst="homePlate">
            <a:avLst/>
          </a:prstGeom>
          <a:solidFill>
            <a:srgbClr val="B6F0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1"/>
            <a:r>
              <a:rPr lang="en-US" sz="1653" b="1" dirty="0">
                <a:solidFill>
                  <a:sysClr val="windowText" lastClr="0000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5. ESG Results </a:t>
            </a:r>
          </a:p>
        </p:txBody>
      </p:sp>
      <p:sp>
        <p:nvSpPr>
          <p:cNvPr id="26" name="Diamond 25">
            <a:extLst>
              <a:ext uri="{FF2B5EF4-FFF2-40B4-BE49-F238E27FC236}">
                <a16:creationId xmlns:a16="http://schemas.microsoft.com/office/drawing/2014/main" id="{A2E409ED-2B40-CB7E-3E87-664D9D595564}"/>
              </a:ext>
            </a:extLst>
          </p:cNvPr>
          <p:cNvSpPr/>
          <p:nvPr userDrawn="1"/>
        </p:nvSpPr>
        <p:spPr>
          <a:xfrm rot="1399251">
            <a:off x="-31829" y="3283708"/>
            <a:ext cx="312936" cy="719105"/>
          </a:xfrm>
          <a:prstGeom prst="diamond">
            <a:avLst/>
          </a:prstGeom>
          <a:solidFill>
            <a:srgbClr val="24AE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sz="1653" dirty="0"/>
          </a:p>
        </p:txBody>
      </p:sp>
      <p:sp>
        <p:nvSpPr>
          <p:cNvPr id="27" name="Arrow: Pentagon 26">
            <a:hlinkClick r:id="rId3" action="ppaction://hlinksldjump"/>
            <a:extLst>
              <a:ext uri="{FF2B5EF4-FFF2-40B4-BE49-F238E27FC236}">
                <a16:creationId xmlns:a16="http://schemas.microsoft.com/office/drawing/2014/main" id="{A0C594B2-EC44-683C-E61B-19206F0BCF11}"/>
              </a:ext>
            </a:extLst>
          </p:cNvPr>
          <p:cNvSpPr/>
          <p:nvPr userDrawn="1"/>
        </p:nvSpPr>
        <p:spPr>
          <a:xfrm>
            <a:off x="252984" y="4012589"/>
            <a:ext cx="4844556" cy="396240"/>
          </a:xfrm>
          <a:prstGeom prst="homePlate">
            <a:avLst/>
          </a:prstGeom>
          <a:solidFill>
            <a:srgbClr val="B6F0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1"/>
            <a:r>
              <a:rPr lang="en-US" sz="1653" b="1" dirty="0">
                <a:solidFill>
                  <a:sysClr val="windowText" lastClr="0000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6. Finance / Key Results</a:t>
            </a:r>
          </a:p>
        </p:txBody>
      </p:sp>
      <p:sp>
        <p:nvSpPr>
          <p:cNvPr id="28" name="Diamond 27">
            <a:extLst>
              <a:ext uri="{FF2B5EF4-FFF2-40B4-BE49-F238E27FC236}">
                <a16:creationId xmlns:a16="http://schemas.microsoft.com/office/drawing/2014/main" id="{173B54D5-E4CE-A497-5225-04D891147626}"/>
              </a:ext>
            </a:extLst>
          </p:cNvPr>
          <p:cNvSpPr/>
          <p:nvPr userDrawn="1"/>
        </p:nvSpPr>
        <p:spPr>
          <a:xfrm rot="1399251">
            <a:off x="-31829" y="3984197"/>
            <a:ext cx="312936" cy="719105"/>
          </a:xfrm>
          <a:prstGeom prst="diamond">
            <a:avLst/>
          </a:prstGeom>
          <a:solidFill>
            <a:srgbClr val="24AE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sz="1653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6AF198F-039E-B3A3-C2C2-1AE0C173568E}"/>
              </a:ext>
            </a:extLst>
          </p:cNvPr>
          <p:cNvSpPr/>
          <p:nvPr userDrawn="1"/>
        </p:nvSpPr>
        <p:spPr>
          <a:xfrm>
            <a:off x="6479931" y="2581131"/>
            <a:ext cx="892240" cy="457201"/>
          </a:xfrm>
          <a:prstGeom prst="ellipse">
            <a:avLst/>
          </a:prstGeom>
          <a:solidFill>
            <a:srgbClr val="24AE76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53" b="1" dirty="0">
                <a:latin typeface="Dubai Medium" panose="020B0603030403030204" pitchFamily="34" charset="-78"/>
                <a:cs typeface="Dubai Medium" panose="020B0603030403030204" pitchFamily="34" charset="-78"/>
              </a:rPr>
              <a:t>100</a:t>
            </a:r>
            <a:endParaRPr lang="en-AE" sz="1653" b="1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04D7026-ADCE-C22B-C56C-0F16988C19FC}"/>
              </a:ext>
            </a:extLst>
          </p:cNvPr>
          <p:cNvSpPr/>
          <p:nvPr userDrawn="1"/>
        </p:nvSpPr>
        <p:spPr>
          <a:xfrm>
            <a:off x="6479931" y="3287715"/>
            <a:ext cx="892240" cy="457201"/>
          </a:xfrm>
          <a:prstGeom prst="ellipse">
            <a:avLst/>
          </a:prstGeom>
          <a:solidFill>
            <a:srgbClr val="24AE76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53" b="1" dirty="0">
                <a:latin typeface="Dubai Medium" panose="020B0603030403030204" pitchFamily="34" charset="-78"/>
                <a:cs typeface="Dubai Medium" panose="020B0603030403030204" pitchFamily="34" charset="-78"/>
              </a:rPr>
              <a:t>200</a:t>
            </a:r>
            <a:endParaRPr lang="en-AE" sz="1653" b="1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FE4F266-01E7-A6B7-F89D-38E5739B1D09}"/>
              </a:ext>
            </a:extLst>
          </p:cNvPr>
          <p:cNvSpPr/>
          <p:nvPr userDrawn="1"/>
        </p:nvSpPr>
        <p:spPr>
          <a:xfrm>
            <a:off x="6479931" y="3994301"/>
            <a:ext cx="892240" cy="457201"/>
          </a:xfrm>
          <a:prstGeom prst="ellipse">
            <a:avLst/>
          </a:prstGeom>
          <a:solidFill>
            <a:srgbClr val="24AE76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53" b="1" dirty="0">
                <a:latin typeface="Dubai Medium" panose="020B0603030403030204" pitchFamily="34" charset="-78"/>
                <a:cs typeface="Dubai Medium" panose="020B0603030403030204" pitchFamily="34" charset="-78"/>
              </a:rPr>
              <a:t>100</a:t>
            </a:r>
            <a:endParaRPr lang="en-AE" sz="1653" b="1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32" name="Arrow: Pentagon 31">
            <a:hlinkClick r:id="rId3" action="ppaction://hlinksldjump"/>
            <a:extLst>
              <a:ext uri="{FF2B5EF4-FFF2-40B4-BE49-F238E27FC236}">
                <a16:creationId xmlns:a16="http://schemas.microsoft.com/office/drawing/2014/main" id="{481297F5-8BC4-6BF1-695C-772DFC6F1AB6}"/>
              </a:ext>
            </a:extLst>
          </p:cNvPr>
          <p:cNvSpPr/>
          <p:nvPr userDrawn="1"/>
        </p:nvSpPr>
        <p:spPr>
          <a:xfrm>
            <a:off x="252984" y="4767049"/>
            <a:ext cx="4844556" cy="396240"/>
          </a:xfrm>
          <a:prstGeom prst="homePlate">
            <a:avLst/>
          </a:prstGeom>
          <a:solidFill>
            <a:srgbClr val="B6F0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1"/>
            <a:r>
              <a:rPr lang="en-US" sz="1653" b="1" dirty="0">
                <a:solidFill>
                  <a:sysClr val="windowText" lastClr="0000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6. Human Capital Results</a:t>
            </a:r>
          </a:p>
        </p:txBody>
      </p:sp>
      <p:sp>
        <p:nvSpPr>
          <p:cNvPr id="33" name="Diamond 32">
            <a:extLst>
              <a:ext uri="{FF2B5EF4-FFF2-40B4-BE49-F238E27FC236}">
                <a16:creationId xmlns:a16="http://schemas.microsoft.com/office/drawing/2014/main" id="{553D955F-3653-2A2F-5396-C49FE548E7AD}"/>
              </a:ext>
            </a:extLst>
          </p:cNvPr>
          <p:cNvSpPr/>
          <p:nvPr userDrawn="1"/>
        </p:nvSpPr>
        <p:spPr>
          <a:xfrm rot="1399251">
            <a:off x="-31829" y="4738657"/>
            <a:ext cx="312936" cy="719105"/>
          </a:xfrm>
          <a:prstGeom prst="diamond">
            <a:avLst/>
          </a:prstGeom>
          <a:solidFill>
            <a:srgbClr val="24AE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sz="1653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F12793D-9D80-CE57-68A5-EB287DA6D1A4}"/>
              </a:ext>
            </a:extLst>
          </p:cNvPr>
          <p:cNvSpPr/>
          <p:nvPr userDrawn="1"/>
        </p:nvSpPr>
        <p:spPr>
          <a:xfrm>
            <a:off x="6479931" y="4748761"/>
            <a:ext cx="892240" cy="457201"/>
          </a:xfrm>
          <a:prstGeom prst="ellipse">
            <a:avLst/>
          </a:prstGeom>
          <a:solidFill>
            <a:srgbClr val="24AE76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53" b="1" dirty="0">
                <a:latin typeface="Dubai Medium" panose="020B0603030403030204" pitchFamily="34" charset="-78"/>
                <a:cs typeface="Dubai Medium" panose="020B0603030403030204" pitchFamily="34" charset="-78"/>
              </a:rPr>
              <a:t>100</a:t>
            </a:r>
            <a:endParaRPr lang="en-AE" sz="1653" b="1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22310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BEC63B-D94A-A9E7-AEB2-4E7C24689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" y="0"/>
            <a:ext cx="7559483" cy="106918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0FF291-81BF-D9C4-50FC-6DCD6A4F5B59}"/>
              </a:ext>
            </a:extLst>
          </p:cNvPr>
          <p:cNvSpPr txBox="1"/>
          <p:nvPr userDrawn="1"/>
        </p:nvSpPr>
        <p:spPr>
          <a:xfrm>
            <a:off x="7620" y="7771823"/>
            <a:ext cx="3284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gradFill flip="none" rotWithShape="1">
                  <a:gsLst>
                    <a:gs pos="0">
                      <a:srgbClr val="B12025"/>
                    </a:gs>
                    <a:gs pos="100000">
                      <a:srgbClr val="7A1316"/>
                    </a:gs>
                  </a:gsLst>
                  <a:lin ang="0" scaled="1"/>
                  <a:tileRect/>
                </a:gradFill>
                <a:latin typeface="Dubai" panose="020B0503030403030204" pitchFamily="34" charset="-78"/>
                <a:cs typeface="Dubai" panose="020B0503030403030204" pitchFamily="34" charset="-78"/>
              </a:rPr>
              <a:t>CONTACT DETAILS:</a:t>
            </a:r>
            <a:endParaRPr lang="en-AE" sz="2800" b="1" dirty="0">
              <a:gradFill flip="none" rotWithShape="1">
                <a:gsLst>
                  <a:gs pos="0">
                    <a:srgbClr val="B12025"/>
                  </a:gs>
                  <a:gs pos="100000">
                    <a:srgbClr val="7A1316"/>
                  </a:gs>
                </a:gsLst>
                <a:lin ang="0" scaled="1"/>
                <a:tileRect/>
              </a:gra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F465708-AA0C-D6E9-43B6-97DC7800DD88}"/>
              </a:ext>
            </a:extLst>
          </p:cNvPr>
          <p:cNvCxnSpPr>
            <a:cxnSpLocks/>
          </p:cNvCxnSpPr>
          <p:nvPr userDrawn="1"/>
        </p:nvCxnSpPr>
        <p:spPr>
          <a:xfrm>
            <a:off x="7620" y="8287763"/>
            <a:ext cx="3284220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9A7D51"/>
                </a:gs>
                <a:gs pos="51000">
                  <a:srgbClr val="F8D68F"/>
                </a:gs>
                <a:gs pos="100000">
                  <a:srgbClr val="9A7D51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C4AF41DA-9AA5-E744-2917-34804F3FAE55}"/>
              </a:ext>
            </a:extLst>
          </p:cNvPr>
          <p:cNvGrpSpPr/>
          <p:nvPr userDrawn="1"/>
        </p:nvGrpSpPr>
        <p:grpSpPr>
          <a:xfrm>
            <a:off x="393038" y="8463484"/>
            <a:ext cx="3199272" cy="1438855"/>
            <a:chOff x="729262" y="2207569"/>
            <a:chExt cx="3199272" cy="1438855"/>
          </a:xfrm>
        </p:grpSpPr>
        <p:pic>
          <p:nvPicPr>
            <p:cNvPr id="6" name="Graphic 5" descr="Receiver with solid fill">
              <a:extLst>
                <a:ext uri="{FF2B5EF4-FFF2-40B4-BE49-F238E27FC236}">
                  <a16:creationId xmlns:a16="http://schemas.microsoft.com/office/drawing/2014/main" id="{A6C7CE21-4A4A-0ABC-FF8F-C742A1EC48A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29262" y="2368732"/>
              <a:ext cx="270933" cy="27093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009A943-FF4C-17C5-96D1-DBB8F71CAECF}"/>
                </a:ext>
              </a:extLst>
            </p:cNvPr>
            <p:cNvSpPr txBox="1"/>
            <p:nvPr/>
          </p:nvSpPr>
          <p:spPr>
            <a:xfrm>
              <a:off x="1061156" y="2207569"/>
              <a:ext cx="2867378" cy="1438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b="1" dirty="0">
                  <a:solidFill>
                    <a:srgbClr val="7E5626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+971 56 5457 408</a:t>
              </a:r>
            </a:p>
            <a:p>
              <a:pPr>
                <a:lnSpc>
                  <a:spcPct val="150000"/>
                </a:lnSpc>
              </a:pPr>
              <a:r>
                <a:rPr lang="en-US" sz="2000" b="1" dirty="0">
                  <a:solidFill>
                    <a:srgbClr val="7E5626"/>
                  </a:solidFill>
                  <a:latin typeface="Dubai" panose="020B0503030403030204" pitchFamily="34" charset="-78"/>
                  <a:cs typeface="Dubai" panose="020B0503030403030204" pitchFamily="34" charset="-78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doaa.afifi@dqg.org</a:t>
              </a:r>
              <a:endParaRPr lang="en-US" sz="2000" b="1" dirty="0">
                <a:solidFill>
                  <a:srgbClr val="7E5626"/>
                </a:solidFill>
                <a:latin typeface="Dubai" panose="020B0503030403030204" pitchFamily="34" charset="-78"/>
                <a:cs typeface="Dubai" panose="020B0503030403030204" pitchFamily="34" charset="-78"/>
              </a:endParaRPr>
            </a:p>
            <a:p>
              <a:pPr>
                <a:lnSpc>
                  <a:spcPct val="150000"/>
                </a:lnSpc>
              </a:pPr>
              <a:r>
                <a:rPr lang="en-US" sz="2000" b="1" dirty="0">
                  <a:solidFill>
                    <a:srgbClr val="7E5626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www.dqg.org</a:t>
              </a:r>
              <a:endParaRPr lang="en-AE" sz="2000" b="1" dirty="0">
                <a:solidFill>
                  <a:srgbClr val="7E5626"/>
                </a:solidFill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  <p:pic>
          <p:nvPicPr>
            <p:cNvPr id="8" name="Graphic 7" descr="Email with solid fill">
              <a:extLst>
                <a:ext uri="{FF2B5EF4-FFF2-40B4-BE49-F238E27FC236}">
                  <a16:creationId xmlns:a16="http://schemas.microsoft.com/office/drawing/2014/main" id="{8870DC33-B123-4998-AF05-8A867F7ECF4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729262" y="2820060"/>
              <a:ext cx="270933" cy="270933"/>
            </a:xfrm>
            <a:prstGeom prst="rect">
              <a:avLst/>
            </a:prstGeom>
          </p:spPr>
        </p:pic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30A2EC4-FC25-9D03-E2BE-BC9577EFFF61}"/>
                </a:ext>
              </a:extLst>
            </p:cNvPr>
            <p:cNvSpPr/>
            <p:nvPr/>
          </p:nvSpPr>
          <p:spPr>
            <a:xfrm>
              <a:off x="739250" y="3271387"/>
              <a:ext cx="250957" cy="250957"/>
            </a:xfrm>
            <a:custGeom>
              <a:avLst/>
              <a:gdLst>
                <a:gd name="csX0" fmla="*/ 39511 w 79022"/>
                <a:gd name="csY0" fmla="*/ 0 h 79022"/>
                <a:gd name="csX1" fmla="*/ 0 w 79022"/>
                <a:gd name="csY1" fmla="*/ 39511 h 79022"/>
                <a:gd name="csX2" fmla="*/ 39511 w 79022"/>
                <a:gd name="csY2" fmla="*/ 79022 h 79022"/>
                <a:gd name="csX3" fmla="*/ 79022 w 79022"/>
                <a:gd name="csY3" fmla="*/ 39511 h 79022"/>
                <a:gd name="csX4" fmla="*/ 39511 w 79022"/>
                <a:gd name="csY4" fmla="*/ 0 h 79022"/>
                <a:gd name="csX5" fmla="*/ 42333 w 79022"/>
                <a:gd name="csY5" fmla="*/ 42333 h 79022"/>
                <a:gd name="csX6" fmla="*/ 55287 w 79022"/>
                <a:gd name="csY6" fmla="*/ 42333 h 79022"/>
                <a:gd name="csX7" fmla="*/ 42333 w 79022"/>
                <a:gd name="csY7" fmla="*/ 68044 h 79022"/>
                <a:gd name="csX8" fmla="*/ 42333 w 79022"/>
                <a:gd name="csY8" fmla="*/ 36689 h 79022"/>
                <a:gd name="csX9" fmla="*/ 42333 w 79022"/>
                <a:gd name="csY9" fmla="*/ 10950 h 79022"/>
                <a:gd name="csX10" fmla="*/ 55287 w 79022"/>
                <a:gd name="csY10" fmla="*/ 36689 h 79022"/>
                <a:gd name="csX11" fmla="*/ 36689 w 79022"/>
                <a:gd name="csY11" fmla="*/ 36689 h 79022"/>
                <a:gd name="csX12" fmla="*/ 24158 w 79022"/>
                <a:gd name="csY12" fmla="*/ 36689 h 79022"/>
                <a:gd name="csX13" fmla="*/ 36689 w 79022"/>
                <a:gd name="csY13" fmla="*/ 11289 h 79022"/>
                <a:gd name="csX14" fmla="*/ 36689 w 79022"/>
                <a:gd name="csY14" fmla="*/ 42333 h 79022"/>
                <a:gd name="csX15" fmla="*/ 36689 w 79022"/>
                <a:gd name="csY15" fmla="*/ 67733 h 79022"/>
                <a:gd name="csX16" fmla="*/ 24158 w 79022"/>
                <a:gd name="csY16" fmla="*/ 42333 h 79022"/>
                <a:gd name="csX17" fmla="*/ 18486 w 79022"/>
                <a:gd name="csY17" fmla="*/ 36689 h 79022"/>
                <a:gd name="csX18" fmla="*/ 6406 w 79022"/>
                <a:gd name="csY18" fmla="*/ 36689 h 79022"/>
                <a:gd name="csX19" fmla="*/ 33133 w 79022"/>
                <a:gd name="csY19" fmla="*/ 6914 h 79022"/>
                <a:gd name="csX20" fmla="*/ 18486 w 79022"/>
                <a:gd name="csY20" fmla="*/ 36689 h 79022"/>
                <a:gd name="csX21" fmla="*/ 18486 w 79022"/>
                <a:gd name="csY21" fmla="*/ 42333 h 79022"/>
                <a:gd name="csX22" fmla="*/ 33189 w 79022"/>
                <a:gd name="csY22" fmla="*/ 72136 h 79022"/>
                <a:gd name="csX23" fmla="*/ 6406 w 79022"/>
                <a:gd name="csY23" fmla="*/ 42333 h 79022"/>
                <a:gd name="csX24" fmla="*/ 60960 w 79022"/>
                <a:gd name="csY24" fmla="*/ 42333 h 79022"/>
                <a:gd name="csX25" fmla="*/ 72616 w 79022"/>
                <a:gd name="csY25" fmla="*/ 42333 h 79022"/>
                <a:gd name="csX26" fmla="*/ 46341 w 79022"/>
                <a:gd name="csY26" fmla="*/ 72023 h 79022"/>
                <a:gd name="csX27" fmla="*/ 60960 w 79022"/>
                <a:gd name="csY27" fmla="*/ 42333 h 79022"/>
                <a:gd name="csX28" fmla="*/ 60960 w 79022"/>
                <a:gd name="csY28" fmla="*/ 36689 h 79022"/>
                <a:gd name="csX29" fmla="*/ 46426 w 79022"/>
                <a:gd name="csY29" fmla="*/ 7027 h 79022"/>
                <a:gd name="csX30" fmla="*/ 72616 w 79022"/>
                <a:gd name="csY30" fmla="*/ 36689 h 7902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</a:cxnLst>
              <a:rect l="l" t="t" r="r" b="b"/>
              <a:pathLst>
                <a:path w="79022" h="79022">
                  <a:moveTo>
                    <a:pt x="39511" y="0"/>
                  </a:moveTo>
                  <a:cubicBezTo>
                    <a:pt x="17690" y="0"/>
                    <a:pt x="0" y="17690"/>
                    <a:pt x="0" y="39511"/>
                  </a:cubicBezTo>
                  <a:cubicBezTo>
                    <a:pt x="0" y="61332"/>
                    <a:pt x="17690" y="79022"/>
                    <a:pt x="39511" y="79022"/>
                  </a:cubicBezTo>
                  <a:cubicBezTo>
                    <a:pt x="61332" y="79022"/>
                    <a:pt x="79022" y="61332"/>
                    <a:pt x="79022" y="39511"/>
                  </a:cubicBezTo>
                  <a:cubicBezTo>
                    <a:pt x="79022" y="17690"/>
                    <a:pt x="61332" y="0"/>
                    <a:pt x="39511" y="0"/>
                  </a:cubicBezTo>
                  <a:close/>
                  <a:moveTo>
                    <a:pt x="42333" y="42333"/>
                  </a:moveTo>
                  <a:lnTo>
                    <a:pt x="55287" y="42333"/>
                  </a:lnTo>
                  <a:cubicBezTo>
                    <a:pt x="53812" y="52063"/>
                    <a:pt x="49275" y="61069"/>
                    <a:pt x="42333" y="68044"/>
                  </a:cubicBezTo>
                  <a:close/>
                  <a:moveTo>
                    <a:pt x="42333" y="36689"/>
                  </a:moveTo>
                  <a:lnTo>
                    <a:pt x="42333" y="10950"/>
                  </a:lnTo>
                  <a:cubicBezTo>
                    <a:pt x="49282" y="17932"/>
                    <a:pt x="53820" y="26949"/>
                    <a:pt x="55287" y="36689"/>
                  </a:cubicBezTo>
                  <a:close/>
                  <a:moveTo>
                    <a:pt x="36689" y="36689"/>
                  </a:moveTo>
                  <a:lnTo>
                    <a:pt x="24158" y="36689"/>
                  </a:lnTo>
                  <a:cubicBezTo>
                    <a:pt x="25562" y="27116"/>
                    <a:pt x="29946" y="18228"/>
                    <a:pt x="36689" y="11289"/>
                  </a:cubicBezTo>
                  <a:close/>
                  <a:moveTo>
                    <a:pt x="36689" y="42333"/>
                  </a:moveTo>
                  <a:lnTo>
                    <a:pt x="36689" y="67733"/>
                  </a:lnTo>
                  <a:cubicBezTo>
                    <a:pt x="29959" y="60785"/>
                    <a:pt x="25576" y="51902"/>
                    <a:pt x="24158" y="42333"/>
                  </a:cubicBezTo>
                  <a:close/>
                  <a:moveTo>
                    <a:pt x="18486" y="36689"/>
                  </a:moveTo>
                  <a:lnTo>
                    <a:pt x="6406" y="36689"/>
                  </a:lnTo>
                  <a:cubicBezTo>
                    <a:pt x="7659" y="21906"/>
                    <a:pt x="18571" y="9750"/>
                    <a:pt x="33133" y="6914"/>
                  </a:cubicBezTo>
                  <a:cubicBezTo>
                    <a:pt x="25087" y="14943"/>
                    <a:pt x="19935" y="25415"/>
                    <a:pt x="18486" y="36689"/>
                  </a:cubicBezTo>
                  <a:close/>
                  <a:moveTo>
                    <a:pt x="18486" y="42333"/>
                  </a:moveTo>
                  <a:cubicBezTo>
                    <a:pt x="19936" y="53626"/>
                    <a:pt x="25110" y="64113"/>
                    <a:pt x="33189" y="72136"/>
                  </a:cubicBezTo>
                  <a:cubicBezTo>
                    <a:pt x="18605" y="69302"/>
                    <a:pt x="7672" y="57136"/>
                    <a:pt x="6406" y="42333"/>
                  </a:cubicBezTo>
                  <a:close/>
                  <a:moveTo>
                    <a:pt x="60960" y="42333"/>
                  </a:moveTo>
                  <a:lnTo>
                    <a:pt x="72616" y="42333"/>
                  </a:lnTo>
                  <a:cubicBezTo>
                    <a:pt x="71380" y="56948"/>
                    <a:pt x="60697" y="69019"/>
                    <a:pt x="46341" y="72023"/>
                  </a:cubicBezTo>
                  <a:cubicBezTo>
                    <a:pt x="54382" y="64029"/>
                    <a:pt x="59527" y="53581"/>
                    <a:pt x="60960" y="42333"/>
                  </a:cubicBezTo>
                  <a:close/>
                  <a:moveTo>
                    <a:pt x="60960" y="36689"/>
                  </a:moveTo>
                  <a:cubicBezTo>
                    <a:pt x="59515" y="25471"/>
                    <a:pt x="54406" y="15043"/>
                    <a:pt x="46426" y="7027"/>
                  </a:cubicBezTo>
                  <a:cubicBezTo>
                    <a:pt x="60740" y="10061"/>
                    <a:pt x="71378" y="22110"/>
                    <a:pt x="72616" y="36689"/>
                  </a:cubicBezTo>
                  <a:close/>
                </a:path>
              </a:pathLst>
            </a:custGeom>
            <a:solidFill>
              <a:srgbClr val="7E5626"/>
            </a:solidFill>
            <a:ln w="2778" cap="flat">
              <a:noFill/>
              <a:prstDash val="solid"/>
              <a:miter/>
            </a:ln>
          </p:spPr>
          <p:txBody>
            <a:bodyPr/>
            <a:lstStyle/>
            <a:p>
              <a:endParaRPr lang="en-AE"/>
            </a:p>
          </p:txBody>
        </p:sp>
      </p:grpSp>
    </p:spTree>
    <p:extLst>
      <p:ext uri="{BB962C8B-B14F-4D97-AF65-F5344CB8AC3E}">
        <p14:creationId xmlns:p14="http://schemas.microsoft.com/office/powerpoint/2010/main" val="3293566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12A49E50-5AFA-9B85-480D-A33222B238D8}"/>
              </a:ext>
            </a:extLst>
          </p:cNvPr>
          <p:cNvCxnSpPr>
            <a:cxnSpLocks/>
            <a:endCxn id="7" idx="1"/>
          </p:cNvCxnSpPr>
          <p:nvPr userDrawn="1"/>
        </p:nvCxnSpPr>
        <p:spPr>
          <a:xfrm>
            <a:off x="342411" y="939894"/>
            <a:ext cx="307615" cy="239508"/>
          </a:xfrm>
          <a:prstGeom prst="bentConnector3">
            <a:avLst>
              <a:gd name="adj1" fmla="val 50000"/>
            </a:avLst>
          </a:prstGeom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FC6AEA3-97BC-EB85-6C11-42952F4C5AC6}"/>
              </a:ext>
            </a:extLst>
          </p:cNvPr>
          <p:cNvSpPr txBox="1"/>
          <p:nvPr userDrawn="1"/>
        </p:nvSpPr>
        <p:spPr>
          <a:xfrm>
            <a:off x="377069" y="3761678"/>
            <a:ext cx="6840705" cy="3426832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tIns="180000" bIns="360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C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Answers Guidelines:</a:t>
            </a:r>
          </a:p>
          <a:p>
            <a:pPr>
              <a:lnSpc>
                <a:spcPct val="150000"/>
              </a:lnSpc>
            </a:pPr>
            <a:endParaRPr lang="en-US" sz="1400" b="1" dirty="0">
              <a:solidFill>
                <a:srgbClr val="C000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2 Pages only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Font Type: Dubai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Font Color: Black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Font Title size: 14 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Font Subtitle size: 12 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Font Text size: 10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This page is for guidelines, you can delete it once you start your answer.</a:t>
            </a:r>
            <a:endParaRPr lang="en-AE" sz="1600" b="1" dirty="0">
              <a:solidFill>
                <a:schemeClr val="tx1">
                  <a:lumMod val="75000"/>
                  <a:lumOff val="25000"/>
                </a:schemeClr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3FED52A-F85E-8F02-2E68-42271AEEC96C}"/>
              </a:ext>
            </a:extLst>
          </p:cNvPr>
          <p:cNvGrpSpPr/>
          <p:nvPr userDrawn="1"/>
        </p:nvGrpSpPr>
        <p:grpSpPr>
          <a:xfrm>
            <a:off x="-59123" y="696277"/>
            <a:ext cx="4920683" cy="298397"/>
            <a:chOff x="-59123" y="1282945"/>
            <a:chExt cx="4011541" cy="2983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A5A51B41-3B79-6650-A95F-AAF2ACEC4FA4}"/>
                </a:ext>
              </a:extLst>
            </p:cNvPr>
            <p:cNvSpPr/>
            <p:nvPr/>
          </p:nvSpPr>
          <p:spPr>
            <a:xfrm>
              <a:off x="268223" y="1282945"/>
              <a:ext cx="3684195" cy="266456"/>
            </a:xfrm>
            <a:prstGeom prst="homePlate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1"/>
              <a:r>
                <a:rPr lang="en-US" sz="1200" b="1" dirty="0">
                  <a:solidFill>
                    <a:sysClr val="windowText" lastClr="000000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1. ENVIRONMENT SOCIETY GOVERNANCE (ESG) - 200</a:t>
              </a:r>
            </a:p>
          </p:txBody>
        </p:sp>
        <p:sp>
          <p:nvSpPr>
            <p:cNvPr id="5" name="Parallelogram 4">
              <a:extLst>
                <a:ext uri="{FF2B5EF4-FFF2-40B4-BE49-F238E27FC236}">
                  <a16:creationId xmlns:a16="http://schemas.microsoft.com/office/drawing/2014/main" id="{7F4670A9-E47B-A115-3155-D839D01314D2}"/>
                </a:ext>
              </a:extLst>
            </p:cNvPr>
            <p:cNvSpPr/>
            <p:nvPr userDrawn="1"/>
          </p:nvSpPr>
          <p:spPr>
            <a:xfrm rot="20739943">
              <a:off x="-59123" y="1321558"/>
              <a:ext cx="365793" cy="259784"/>
            </a:xfrm>
            <a:prstGeom prst="parallelogram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dirty="0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1A43E3A1-64C9-7D02-A027-2CB16856EFEC}"/>
              </a:ext>
            </a:extLst>
          </p:cNvPr>
          <p:cNvSpPr/>
          <p:nvPr userDrawn="1"/>
        </p:nvSpPr>
        <p:spPr>
          <a:xfrm>
            <a:off x="6686876" y="1064925"/>
            <a:ext cx="627998" cy="26645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1200" b="1" dirty="0">
                <a:latin typeface="Dubai Medium" panose="020B0603030403030204" pitchFamily="34" charset="-78"/>
                <a:cs typeface="Dubai Medium" panose="020B0603030403030204" pitchFamily="34" charset="-78"/>
              </a:rPr>
              <a:t>50</a:t>
            </a:r>
            <a:endParaRPr lang="en-AE" sz="1200" b="1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29C7D0E-9FF1-B57E-7F82-9A1A5A4D3185}"/>
              </a:ext>
            </a:extLst>
          </p:cNvPr>
          <p:cNvSpPr/>
          <p:nvPr userDrawn="1"/>
        </p:nvSpPr>
        <p:spPr>
          <a:xfrm>
            <a:off x="650026" y="1046174"/>
            <a:ext cx="1465286" cy="266456"/>
          </a:xfrm>
          <a:prstGeom prst="roundRect">
            <a:avLst/>
          </a:prstGeom>
          <a:solidFill>
            <a:schemeClr val="tx2">
              <a:lumMod val="75000"/>
              <a:lumOff val="25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rtlCol="0" anchor="ctr"/>
          <a:lstStyle/>
          <a:p>
            <a:pPr lvl="0" algn="ctr"/>
            <a:r>
              <a:rPr lang="en-US" sz="1200" b="1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1.1 Environment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D8ADAD4-B2C3-A8C5-8FB0-5725E9728D23}"/>
              </a:ext>
            </a:extLst>
          </p:cNvPr>
          <p:cNvGrpSpPr/>
          <p:nvPr userDrawn="1"/>
        </p:nvGrpSpPr>
        <p:grpSpPr>
          <a:xfrm>
            <a:off x="752353" y="1312626"/>
            <a:ext cx="236696" cy="1728030"/>
            <a:chOff x="650025" y="1095594"/>
            <a:chExt cx="168562" cy="2872447"/>
          </a:xfrm>
        </p:grpSpPr>
        <p:cxnSp>
          <p:nvCxnSpPr>
            <p:cNvPr id="11" name="Connector: Elbow 10">
              <a:extLst>
                <a:ext uri="{FF2B5EF4-FFF2-40B4-BE49-F238E27FC236}">
                  <a16:creationId xmlns:a16="http://schemas.microsoft.com/office/drawing/2014/main" id="{F43BA885-E6F6-8860-86D0-257DF6915748}"/>
                </a:ext>
              </a:extLst>
            </p:cNvPr>
            <p:cNvCxnSpPr>
              <a:cxnSpLocks/>
              <a:endCxn id="16" idx="1"/>
            </p:cNvCxnSpPr>
            <p:nvPr/>
          </p:nvCxnSpPr>
          <p:spPr>
            <a:xfrm rot="16200000" flipH="1">
              <a:off x="-707356" y="2452976"/>
              <a:ext cx="2872447" cy="157683"/>
            </a:xfrm>
            <a:prstGeom prst="bentConnector2">
              <a:avLst/>
            </a:prstGeom>
            <a:ln>
              <a:solidFill>
                <a:srgbClr val="2DBEF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86608F2-A8AD-1E00-F608-DEE0454C3565}"/>
                </a:ext>
              </a:extLst>
            </p:cNvPr>
            <p:cNvCxnSpPr>
              <a:cxnSpLocks/>
              <a:endCxn id="14" idx="1"/>
            </p:cNvCxnSpPr>
            <p:nvPr/>
          </p:nvCxnSpPr>
          <p:spPr>
            <a:xfrm>
              <a:off x="650025" y="2076485"/>
              <a:ext cx="168562" cy="0"/>
            </a:xfrm>
            <a:prstGeom prst="straightConnector1">
              <a:avLst/>
            </a:prstGeom>
            <a:ln>
              <a:solidFill>
                <a:srgbClr val="2DBEF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6F0267C-D512-D4CB-5475-35B7AE007E81}"/>
                </a:ext>
              </a:extLst>
            </p:cNvPr>
            <p:cNvCxnSpPr>
              <a:cxnSpLocks/>
              <a:endCxn id="15" idx="1"/>
            </p:cNvCxnSpPr>
            <p:nvPr/>
          </p:nvCxnSpPr>
          <p:spPr>
            <a:xfrm>
              <a:off x="650025" y="3023300"/>
              <a:ext cx="157684" cy="2"/>
            </a:xfrm>
            <a:prstGeom prst="straightConnector1">
              <a:avLst/>
            </a:prstGeom>
            <a:ln>
              <a:solidFill>
                <a:srgbClr val="2DBEF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4405336-28F7-0E66-46C2-7090CB6AB3FE}"/>
              </a:ext>
            </a:extLst>
          </p:cNvPr>
          <p:cNvSpPr/>
          <p:nvPr userDrawn="1"/>
        </p:nvSpPr>
        <p:spPr>
          <a:xfrm>
            <a:off x="989050" y="1683755"/>
            <a:ext cx="4985029" cy="437928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11114"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1.1.1 Environment Product Declaration - 15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84AF837-BB8E-7224-08B0-5392A1977B25}"/>
              </a:ext>
            </a:extLst>
          </p:cNvPr>
          <p:cNvSpPr/>
          <p:nvPr userDrawn="1"/>
        </p:nvSpPr>
        <p:spPr>
          <a:xfrm>
            <a:off x="973775" y="2253349"/>
            <a:ext cx="5000304" cy="437927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11114"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1.1.2 Life Cycle Assessment - 15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863FBC9-DF35-C8DD-391D-1C867319E37A}"/>
              </a:ext>
            </a:extLst>
          </p:cNvPr>
          <p:cNvSpPr/>
          <p:nvPr userDrawn="1"/>
        </p:nvSpPr>
        <p:spPr>
          <a:xfrm>
            <a:off x="973774" y="2821693"/>
            <a:ext cx="5000294" cy="437925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11114">
              <a:spcBef>
                <a:spcPts val="600"/>
              </a:spcBef>
            </a:pPr>
            <a:r>
              <a:rPr lang="fr-FR" sz="16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1.1.3 Carbon </a:t>
            </a:r>
            <a:r>
              <a:rPr lang="fr-FR" sz="1600" dirty="0" err="1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Footprint</a:t>
            </a:r>
            <a:r>
              <a:rPr lang="fr-FR" sz="16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, GHG Emission - 20</a:t>
            </a:r>
          </a:p>
        </p:txBody>
      </p:sp>
    </p:spTree>
    <p:extLst>
      <p:ext uri="{BB962C8B-B14F-4D97-AF65-F5344CB8AC3E}">
        <p14:creationId xmlns:p14="http://schemas.microsoft.com/office/powerpoint/2010/main" val="1213807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59" userDrawn="1">
          <p15:clr>
            <a:srgbClr val="FBAE40"/>
          </p15:clr>
        </p15:guide>
        <p15:guide id="2" pos="2381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12A49E50-5AFA-9B85-480D-A33222B238D8}"/>
              </a:ext>
            </a:extLst>
          </p:cNvPr>
          <p:cNvCxnSpPr>
            <a:cxnSpLocks/>
            <a:endCxn id="7" idx="1"/>
          </p:cNvCxnSpPr>
          <p:nvPr userDrawn="1"/>
        </p:nvCxnSpPr>
        <p:spPr>
          <a:xfrm>
            <a:off x="342411" y="939894"/>
            <a:ext cx="307615" cy="239508"/>
          </a:xfrm>
          <a:prstGeom prst="bentConnector3">
            <a:avLst>
              <a:gd name="adj1" fmla="val 50000"/>
            </a:avLst>
          </a:prstGeom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03FED52A-F85E-8F02-2E68-42271AEEC96C}"/>
              </a:ext>
            </a:extLst>
          </p:cNvPr>
          <p:cNvGrpSpPr/>
          <p:nvPr userDrawn="1"/>
        </p:nvGrpSpPr>
        <p:grpSpPr>
          <a:xfrm>
            <a:off x="-59123" y="696277"/>
            <a:ext cx="4920683" cy="298397"/>
            <a:chOff x="-59123" y="1282945"/>
            <a:chExt cx="4011541" cy="2983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A5A51B41-3B79-6650-A95F-AAF2ACEC4FA4}"/>
                </a:ext>
              </a:extLst>
            </p:cNvPr>
            <p:cNvSpPr/>
            <p:nvPr/>
          </p:nvSpPr>
          <p:spPr>
            <a:xfrm>
              <a:off x="268223" y="1282945"/>
              <a:ext cx="3684195" cy="266456"/>
            </a:xfrm>
            <a:prstGeom prst="homePlate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1"/>
              <a:r>
                <a:rPr lang="en-US" sz="1200" b="1" dirty="0">
                  <a:solidFill>
                    <a:sysClr val="windowText" lastClr="000000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1. ENVIRONMENT SOCIETY GOVERNANCE (ESG) - 200</a:t>
              </a:r>
            </a:p>
          </p:txBody>
        </p:sp>
        <p:sp>
          <p:nvSpPr>
            <p:cNvPr id="5" name="Parallelogram 4">
              <a:extLst>
                <a:ext uri="{FF2B5EF4-FFF2-40B4-BE49-F238E27FC236}">
                  <a16:creationId xmlns:a16="http://schemas.microsoft.com/office/drawing/2014/main" id="{7F4670A9-E47B-A115-3155-D839D01314D2}"/>
                </a:ext>
              </a:extLst>
            </p:cNvPr>
            <p:cNvSpPr/>
            <p:nvPr userDrawn="1"/>
          </p:nvSpPr>
          <p:spPr>
            <a:xfrm rot="20739943">
              <a:off x="-59123" y="1321558"/>
              <a:ext cx="365793" cy="259784"/>
            </a:xfrm>
            <a:prstGeom prst="parallelogram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dirty="0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1A43E3A1-64C9-7D02-A027-2CB16856EFEC}"/>
              </a:ext>
            </a:extLst>
          </p:cNvPr>
          <p:cNvSpPr/>
          <p:nvPr userDrawn="1"/>
        </p:nvSpPr>
        <p:spPr>
          <a:xfrm>
            <a:off x="6686876" y="1064925"/>
            <a:ext cx="627998" cy="26645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1200" b="1" dirty="0">
                <a:latin typeface="Dubai Medium" panose="020B0603030403030204" pitchFamily="34" charset="-78"/>
                <a:cs typeface="Dubai Medium" panose="020B0603030403030204" pitchFamily="34" charset="-78"/>
              </a:rPr>
              <a:t>50</a:t>
            </a:r>
            <a:endParaRPr lang="en-AE" sz="1200" b="1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29C7D0E-9FF1-B57E-7F82-9A1A5A4D3185}"/>
              </a:ext>
            </a:extLst>
          </p:cNvPr>
          <p:cNvSpPr/>
          <p:nvPr userDrawn="1"/>
        </p:nvSpPr>
        <p:spPr>
          <a:xfrm>
            <a:off x="650026" y="1046174"/>
            <a:ext cx="1465286" cy="266456"/>
          </a:xfrm>
          <a:prstGeom prst="roundRect">
            <a:avLst/>
          </a:prstGeom>
          <a:solidFill>
            <a:schemeClr val="tx2">
              <a:lumMod val="75000"/>
              <a:lumOff val="25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rtlCol="0" anchor="ctr"/>
          <a:lstStyle/>
          <a:p>
            <a:pPr lvl="0" algn="ctr"/>
            <a:r>
              <a:rPr lang="en-US" sz="1200" b="1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1.1 Environment</a:t>
            </a:r>
          </a:p>
        </p:txBody>
      </p:sp>
    </p:spTree>
    <p:extLst>
      <p:ext uri="{BB962C8B-B14F-4D97-AF65-F5344CB8AC3E}">
        <p14:creationId xmlns:p14="http://schemas.microsoft.com/office/powerpoint/2010/main" val="20515027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59">
          <p15:clr>
            <a:srgbClr val="FBAE40"/>
          </p15:clr>
        </p15:guide>
        <p15:guide id="2" pos="238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98B6DF40-EF0A-4139-38AA-D69F45526FAE}"/>
              </a:ext>
            </a:extLst>
          </p:cNvPr>
          <p:cNvSpPr/>
          <p:nvPr userDrawn="1"/>
        </p:nvSpPr>
        <p:spPr>
          <a:xfrm>
            <a:off x="2240645" y="727838"/>
            <a:ext cx="3078384" cy="361824"/>
          </a:xfrm>
          <a:prstGeom prst="round2DiagRect">
            <a:avLst>
              <a:gd name="adj1" fmla="val 38191"/>
              <a:gd name="adj2" fmla="val 0"/>
            </a:avLst>
          </a:prstGeom>
          <a:solidFill>
            <a:srgbClr val="B3201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bIns="0" rtlCol="0" anchor="t" anchorCtr="0">
            <a:spAutoFit/>
          </a:bodyPr>
          <a:lstStyle/>
          <a:p>
            <a:pPr algn="ctr"/>
            <a:r>
              <a:rPr lang="en-US" sz="1600" b="1" i="0" cap="none" spc="50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PARTICIPANTS DETAILS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30E762-814B-3749-8ADA-39760A9A98EB}"/>
              </a:ext>
            </a:extLst>
          </p:cNvPr>
          <p:cNvSpPr txBox="1"/>
          <p:nvPr userDrawn="1"/>
        </p:nvSpPr>
        <p:spPr>
          <a:xfrm>
            <a:off x="495424" y="5733628"/>
            <a:ext cx="6603999" cy="3164282"/>
          </a:xfrm>
          <a:prstGeom prst="rect">
            <a:avLst/>
          </a:prstGeom>
          <a:noFill/>
          <a:ln w="6350">
            <a:solidFill>
              <a:schemeClr val="tx1"/>
            </a:solidFill>
            <a:prstDash val="dashDot"/>
          </a:ln>
        </p:spPr>
        <p:txBody>
          <a:bodyPr wrap="square" tIns="180000" bIns="18000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B31D14"/>
                </a:solidFill>
                <a:effectLst/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  <a:t>Instructions: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srgbClr val="B31D14"/>
              </a:solidFill>
              <a:effectLst/>
              <a:latin typeface="Dubai" panose="020B0503030403030204" pitchFamily="34" charset="-78"/>
              <a:ea typeface="Times New Roman" panose="02020603050405020304" pitchFamily="18" charset="0"/>
              <a:cs typeface="Dubai" panose="020B0503030403030204" pitchFamily="34" charset="-78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schemeClr val="tx1"/>
                </a:solidFill>
                <a:effectLst/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  <a:t>The Submission Pages </a:t>
            </a:r>
            <a:r>
              <a:rPr lang="en-GB" sz="1200" b="1" dirty="0">
                <a:solidFill>
                  <a:schemeClr val="tx1"/>
                </a:solidFill>
                <a:effectLst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shouldn’t</a:t>
            </a:r>
            <a:r>
              <a:rPr lang="en-GB" sz="1200" b="1" dirty="0">
                <a:solidFill>
                  <a:schemeClr val="tx1"/>
                </a:solidFill>
                <a:effectLst/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  <a:t> exceed 46 Pages, including the first &amp; last pages.</a:t>
            </a:r>
            <a:endParaRPr lang="en-AE" sz="1200" b="1" dirty="0">
              <a:solidFill>
                <a:schemeClr val="tx1"/>
              </a:solidFill>
              <a:effectLst/>
              <a:latin typeface="Dubai" panose="020B0503030403030204" pitchFamily="34" charset="-78"/>
              <a:ea typeface="Times New Roman" panose="02020603050405020304" pitchFamily="18" charset="0"/>
              <a:cs typeface="Dubai" panose="020B0503030403030204" pitchFamily="34" charset="-78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E" sz="1200" b="1" dirty="0">
                <a:solidFill>
                  <a:schemeClr val="tx1"/>
                </a:solidFill>
                <a:effectLst/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  <a:t>The Submission file should be submitted in PDF format.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E" sz="1200" b="1" dirty="0">
                <a:solidFill>
                  <a:schemeClr val="tx1"/>
                </a:solidFill>
                <a:effectLst/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  <a:t>The Submission file size shouldn’t exceed 15MB.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dirty="0">
                <a:solidFill>
                  <a:schemeClr val="tx1"/>
                </a:solidFill>
                <a:effectLst/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  <a:t>Please submit your submission on DQG website only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Font Type: Dubai</a:t>
            </a:r>
          </a:p>
          <a:p>
            <a:pPr marL="285750" lvl="0" indent="-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Font Color: Black</a:t>
            </a:r>
          </a:p>
          <a:p>
            <a:pPr marL="285750" lvl="0" indent="-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Font Title size: 14 </a:t>
            </a:r>
          </a:p>
          <a:p>
            <a:pPr marL="285750" lvl="0" indent="-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Font Subtitle size: 12 </a:t>
            </a:r>
          </a:p>
          <a:p>
            <a:pPr marL="285750" lvl="0" indent="-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Font Text size: 10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F0D055F-4B19-96A9-2257-B172CC135E2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75345430"/>
              </p:ext>
            </p:extLst>
          </p:nvPr>
        </p:nvGraphicFramePr>
        <p:xfrm>
          <a:off x="495424" y="1666536"/>
          <a:ext cx="6604000" cy="3679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1272">
                  <a:extLst>
                    <a:ext uri="{9D8B030D-6E8A-4147-A177-3AD203B41FA5}">
                      <a16:colId xmlns:a16="http://schemas.microsoft.com/office/drawing/2014/main" val="2872242968"/>
                    </a:ext>
                  </a:extLst>
                </a:gridCol>
                <a:gridCol w="5002728">
                  <a:extLst>
                    <a:ext uri="{9D8B030D-6E8A-4147-A177-3AD203B41FA5}">
                      <a16:colId xmlns:a16="http://schemas.microsoft.com/office/drawing/2014/main" val="2379990424"/>
                    </a:ext>
                  </a:extLst>
                </a:gridCol>
              </a:tblGrid>
              <a:tr h="73587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Company Name:</a:t>
                      </a:r>
                      <a:endParaRPr lang="en-AE" sz="1600" b="1" dirty="0">
                        <a:solidFill>
                          <a:schemeClr val="bg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6A4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 sz="1600" dirty="0">
                        <a:solidFill>
                          <a:schemeClr val="tx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7953352"/>
                  </a:ext>
                </a:extLst>
              </a:tr>
              <a:tr h="73587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Address:</a:t>
                      </a:r>
                      <a:endParaRPr lang="en-AE" sz="1600" b="1" dirty="0">
                        <a:solidFill>
                          <a:schemeClr val="bg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6A4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 sz="1600" dirty="0">
                        <a:solidFill>
                          <a:schemeClr val="tx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715952"/>
                  </a:ext>
                </a:extLst>
              </a:tr>
              <a:tr h="73587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Contact Name:</a:t>
                      </a:r>
                      <a:endParaRPr lang="en-AE" sz="1600" b="1" dirty="0">
                        <a:solidFill>
                          <a:schemeClr val="bg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6A4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 sz="1600" dirty="0">
                        <a:solidFill>
                          <a:schemeClr val="tx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8522704"/>
                  </a:ext>
                </a:extLst>
              </a:tr>
              <a:tr h="73587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Email:</a:t>
                      </a:r>
                      <a:endParaRPr lang="en-AE" sz="1600" b="1" dirty="0">
                        <a:solidFill>
                          <a:schemeClr val="bg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6A4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 sz="1600" dirty="0">
                        <a:solidFill>
                          <a:schemeClr val="tx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0367044"/>
                  </a:ext>
                </a:extLst>
              </a:tr>
              <a:tr h="73587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Mobile:</a:t>
                      </a:r>
                      <a:endParaRPr lang="en-AE" sz="1600" b="1" dirty="0">
                        <a:solidFill>
                          <a:schemeClr val="bg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6A4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 sz="1600" dirty="0">
                        <a:solidFill>
                          <a:schemeClr val="tx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9745853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2E03B54F-7065-364B-3268-FC35BEE0228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04908994"/>
              </p:ext>
            </p:extLst>
          </p:nvPr>
        </p:nvGraphicFramePr>
        <p:xfrm>
          <a:off x="495424" y="9285632"/>
          <a:ext cx="6604000" cy="678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1272">
                  <a:extLst>
                    <a:ext uri="{9D8B030D-6E8A-4147-A177-3AD203B41FA5}">
                      <a16:colId xmlns:a16="http://schemas.microsoft.com/office/drawing/2014/main" val="207837941"/>
                    </a:ext>
                  </a:extLst>
                </a:gridCol>
                <a:gridCol w="5002728">
                  <a:extLst>
                    <a:ext uri="{9D8B030D-6E8A-4147-A177-3AD203B41FA5}">
                      <a16:colId xmlns:a16="http://schemas.microsoft.com/office/drawing/2014/main" val="176448602"/>
                    </a:ext>
                  </a:extLst>
                </a:gridCol>
              </a:tblGrid>
              <a:tr h="32943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Award Cycle</a:t>
                      </a:r>
                      <a:endParaRPr lang="en-AE" sz="1200" b="1" dirty="0">
                        <a:solidFill>
                          <a:schemeClr val="bg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31D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1D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1D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1D1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1</a:t>
                      </a:r>
                      <a:r>
                        <a:rPr lang="en-US" sz="1200" b="1" baseline="30000" dirty="0">
                          <a:solidFill>
                            <a:schemeClr val="tx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st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 Cycle of the Global Sustainability Award - 2026</a:t>
                      </a:r>
                      <a:endParaRPr lang="en-AE" sz="1200" b="1" dirty="0">
                        <a:solidFill>
                          <a:schemeClr val="tx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31D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1D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1D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1D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334411"/>
                  </a:ext>
                </a:extLst>
              </a:tr>
              <a:tr h="34891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DQG Address:</a:t>
                      </a:r>
                      <a:endParaRPr lang="en-AE" sz="1200" b="1" dirty="0">
                        <a:solidFill>
                          <a:schemeClr val="bg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31D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1D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1D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1D1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200" b="1" dirty="0"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Dubai Silicon Oasis Head Quarter, Wing B 406-02, 4</a:t>
                      </a:r>
                      <a:r>
                        <a:rPr lang="en-US" sz="1200" b="1" baseline="30000" dirty="0"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th</a:t>
                      </a:r>
                      <a:r>
                        <a:rPr lang="en-US" sz="1200" b="1" dirty="0">
                          <a:effectLst/>
                          <a:latin typeface="Dubai" panose="020B0503030403030204" pitchFamily="34" charset="-78"/>
                          <a:ea typeface="Times New Roman" panose="02020603050405020304" pitchFamily="18" charset="0"/>
                          <a:cs typeface="Dubai" panose="020B0503030403030204" pitchFamily="34" charset="-78"/>
                        </a:rPr>
                        <a:t>  Floor - Dubai, UAE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B31D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1D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1D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1D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480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39107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1D458AA3-F115-D99E-6A37-871D3030E305}"/>
              </a:ext>
            </a:extLst>
          </p:cNvPr>
          <p:cNvCxnSpPr>
            <a:cxnSpLocks/>
          </p:cNvCxnSpPr>
          <p:nvPr userDrawn="1"/>
        </p:nvCxnSpPr>
        <p:spPr>
          <a:xfrm>
            <a:off x="342411" y="939894"/>
            <a:ext cx="307615" cy="239508"/>
          </a:xfrm>
          <a:prstGeom prst="bentConnector3">
            <a:avLst>
              <a:gd name="adj1" fmla="val 50000"/>
            </a:avLst>
          </a:prstGeom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C3E59B8-3180-C2F1-EA65-EC994C5D364D}"/>
              </a:ext>
            </a:extLst>
          </p:cNvPr>
          <p:cNvSpPr txBox="1"/>
          <p:nvPr userDrawn="1"/>
        </p:nvSpPr>
        <p:spPr>
          <a:xfrm>
            <a:off x="359484" y="4583113"/>
            <a:ext cx="6840705" cy="3426832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tIns="180000" bIns="360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C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Answers Guidelines:</a:t>
            </a:r>
          </a:p>
          <a:p>
            <a:pPr>
              <a:lnSpc>
                <a:spcPct val="150000"/>
              </a:lnSpc>
            </a:pPr>
            <a:endParaRPr lang="en-US" sz="1400" b="1" dirty="0">
              <a:solidFill>
                <a:srgbClr val="C000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2 Pages only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Font Type: Dubai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Font Color: Black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Font Title size: 14 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Font Subtitle size: 12 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Font Text size: 10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This page is for guidelines, you can delete it once you start your answer.</a:t>
            </a:r>
            <a:endParaRPr lang="en-AE" sz="1600" b="1" dirty="0">
              <a:solidFill>
                <a:schemeClr val="tx1">
                  <a:lumMod val="75000"/>
                  <a:lumOff val="25000"/>
                </a:schemeClr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533405C-BB0F-EAEB-7150-A6E277FA9148}"/>
              </a:ext>
            </a:extLst>
          </p:cNvPr>
          <p:cNvSpPr/>
          <p:nvPr userDrawn="1"/>
        </p:nvSpPr>
        <p:spPr>
          <a:xfrm>
            <a:off x="6686876" y="1064925"/>
            <a:ext cx="627998" cy="26645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1200" b="1" dirty="0">
                <a:latin typeface="Dubai Medium" panose="020B0603030403030204" pitchFamily="34" charset="-78"/>
                <a:cs typeface="Dubai Medium" panose="020B0603030403030204" pitchFamily="34" charset="-78"/>
              </a:rPr>
              <a:t>50</a:t>
            </a:r>
            <a:endParaRPr lang="en-AE" sz="1200" b="1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944CD1A-2E30-D1E8-D7CA-BD301E536B42}"/>
              </a:ext>
            </a:extLst>
          </p:cNvPr>
          <p:cNvSpPr/>
          <p:nvPr userDrawn="1"/>
        </p:nvSpPr>
        <p:spPr>
          <a:xfrm>
            <a:off x="650026" y="1046174"/>
            <a:ext cx="1465286" cy="266456"/>
          </a:xfrm>
          <a:prstGeom prst="roundRect">
            <a:avLst/>
          </a:prstGeom>
          <a:solidFill>
            <a:schemeClr val="tx2">
              <a:lumMod val="75000"/>
              <a:lumOff val="25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rtlCol="0" anchor="ctr"/>
          <a:lstStyle/>
          <a:p>
            <a:pPr lvl="0" algn="ctr"/>
            <a:r>
              <a:rPr lang="en-US" sz="1200" b="1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1.2 Society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2954498-3D47-2A53-3B48-022A7B331DDE}"/>
              </a:ext>
            </a:extLst>
          </p:cNvPr>
          <p:cNvGrpSpPr/>
          <p:nvPr userDrawn="1"/>
        </p:nvGrpSpPr>
        <p:grpSpPr>
          <a:xfrm>
            <a:off x="752353" y="1312624"/>
            <a:ext cx="236696" cy="2284771"/>
            <a:chOff x="650025" y="1095591"/>
            <a:chExt cx="168562" cy="3797899"/>
          </a:xfrm>
        </p:grpSpPr>
        <p:cxnSp>
          <p:nvCxnSpPr>
            <p:cNvPr id="14" name="Connector: Elbow 13">
              <a:extLst>
                <a:ext uri="{FF2B5EF4-FFF2-40B4-BE49-F238E27FC236}">
                  <a16:creationId xmlns:a16="http://schemas.microsoft.com/office/drawing/2014/main" id="{D2D3ADC3-BABB-E12A-9322-0A3222E8048C}"/>
                </a:ext>
              </a:extLst>
            </p:cNvPr>
            <p:cNvCxnSpPr>
              <a:cxnSpLocks/>
              <a:endCxn id="24" idx="1"/>
            </p:cNvCxnSpPr>
            <p:nvPr/>
          </p:nvCxnSpPr>
          <p:spPr>
            <a:xfrm rot="16200000" flipH="1">
              <a:off x="-1170082" y="2915699"/>
              <a:ext cx="3797899" cy="157683"/>
            </a:xfrm>
            <a:prstGeom prst="bentConnector2">
              <a:avLst/>
            </a:prstGeom>
            <a:ln>
              <a:solidFill>
                <a:srgbClr val="2DBEF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5BE3B7F-921B-2DE6-F188-33ED2630B045}"/>
                </a:ext>
              </a:extLst>
            </p:cNvPr>
            <p:cNvCxnSpPr>
              <a:cxnSpLocks/>
              <a:endCxn id="17" idx="1"/>
            </p:cNvCxnSpPr>
            <p:nvPr/>
          </p:nvCxnSpPr>
          <p:spPr>
            <a:xfrm>
              <a:off x="650025" y="2076485"/>
              <a:ext cx="168562" cy="0"/>
            </a:xfrm>
            <a:prstGeom prst="straightConnector1">
              <a:avLst/>
            </a:prstGeom>
            <a:ln>
              <a:solidFill>
                <a:srgbClr val="2DBEF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8974BAD-1B04-C728-C04A-27F3E2024A05}"/>
                </a:ext>
              </a:extLst>
            </p:cNvPr>
            <p:cNvCxnSpPr>
              <a:cxnSpLocks/>
              <a:endCxn id="18" idx="1"/>
            </p:cNvCxnSpPr>
            <p:nvPr/>
          </p:nvCxnSpPr>
          <p:spPr>
            <a:xfrm>
              <a:off x="650025" y="3023300"/>
              <a:ext cx="157684" cy="2"/>
            </a:xfrm>
            <a:prstGeom prst="straightConnector1">
              <a:avLst/>
            </a:prstGeom>
            <a:ln>
              <a:solidFill>
                <a:srgbClr val="2DBEF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00B72AB7-43F5-503F-53D3-E3B15FDD2DCD}"/>
                </a:ext>
              </a:extLst>
            </p:cNvPr>
            <p:cNvCxnSpPr>
              <a:cxnSpLocks/>
              <a:endCxn id="19" idx="1"/>
            </p:cNvCxnSpPr>
            <p:nvPr userDrawn="1"/>
          </p:nvCxnSpPr>
          <p:spPr>
            <a:xfrm>
              <a:off x="650025" y="3968040"/>
              <a:ext cx="157684" cy="2"/>
            </a:xfrm>
            <a:prstGeom prst="straightConnector1">
              <a:avLst/>
            </a:prstGeom>
            <a:ln>
              <a:solidFill>
                <a:srgbClr val="2DBEF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8616F32-0370-7610-CCA9-77E02C656D4F}"/>
              </a:ext>
            </a:extLst>
          </p:cNvPr>
          <p:cNvSpPr/>
          <p:nvPr userDrawn="1"/>
        </p:nvSpPr>
        <p:spPr>
          <a:xfrm>
            <a:off x="989050" y="1683755"/>
            <a:ext cx="4985029" cy="437928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11114"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1.2.1 CSR  Plan and its execution - 20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53748E3-765C-7358-B675-3B8D6F5F71D2}"/>
              </a:ext>
            </a:extLst>
          </p:cNvPr>
          <p:cNvSpPr/>
          <p:nvPr userDrawn="1"/>
        </p:nvSpPr>
        <p:spPr>
          <a:xfrm>
            <a:off x="973775" y="2253349"/>
            <a:ext cx="5000304" cy="437927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11114"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1.2.2 CSR Policies and Procedures - 10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4882C6D-D849-F267-C28A-973FECD8084A}"/>
              </a:ext>
            </a:extLst>
          </p:cNvPr>
          <p:cNvSpPr/>
          <p:nvPr userDrawn="1"/>
        </p:nvSpPr>
        <p:spPr>
          <a:xfrm>
            <a:off x="973774" y="2821693"/>
            <a:ext cx="5000294" cy="437925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11114">
              <a:spcBef>
                <a:spcPts val="600"/>
              </a:spcBef>
            </a:pPr>
            <a:r>
              <a:rPr lang="fr-FR" sz="16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1.2.3 Work Life Balance - 10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D8D3509-1917-4B19-1DA0-33861A724862}"/>
              </a:ext>
            </a:extLst>
          </p:cNvPr>
          <p:cNvSpPr/>
          <p:nvPr userDrawn="1"/>
        </p:nvSpPr>
        <p:spPr>
          <a:xfrm>
            <a:off x="973774" y="3378432"/>
            <a:ext cx="5000294" cy="437925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11114">
              <a:spcBef>
                <a:spcPts val="600"/>
              </a:spcBef>
            </a:pPr>
            <a:r>
              <a:rPr lang="fr-FR" sz="16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1.2.4 </a:t>
            </a:r>
            <a:r>
              <a:rPr lang="fr-FR" sz="1600" dirty="0" err="1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Gender</a:t>
            </a:r>
            <a:r>
              <a:rPr lang="fr-FR" sz="16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Equity</a:t>
            </a:r>
            <a:r>
              <a:rPr lang="fr-FR" sz="16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 - 10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5E1E372-D7EC-6AAB-2CBD-860E000CC432}"/>
              </a:ext>
            </a:extLst>
          </p:cNvPr>
          <p:cNvGrpSpPr/>
          <p:nvPr userDrawn="1"/>
        </p:nvGrpSpPr>
        <p:grpSpPr>
          <a:xfrm>
            <a:off x="-59123" y="696277"/>
            <a:ext cx="4920683" cy="298397"/>
            <a:chOff x="-59123" y="1282945"/>
            <a:chExt cx="4011541" cy="2983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Arrow: Pentagon 29">
              <a:extLst>
                <a:ext uri="{FF2B5EF4-FFF2-40B4-BE49-F238E27FC236}">
                  <a16:creationId xmlns:a16="http://schemas.microsoft.com/office/drawing/2014/main" id="{26531BBC-8472-019D-5C1D-8A1E319791E1}"/>
                </a:ext>
              </a:extLst>
            </p:cNvPr>
            <p:cNvSpPr/>
            <p:nvPr/>
          </p:nvSpPr>
          <p:spPr>
            <a:xfrm>
              <a:off x="268223" y="1282945"/>
              <a:ext cx="3684195" cy="266456"/>
            </a:xfrm>
            <a:prstGeom prst="homePlate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1"/>
              <a:r>
                <a:rPr lang="en-US" sz="1200" b="1" dirty="0">
                  <a:solidFill>
                    <a:sysClr val="windowText" lastClr="000000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1. ENVIRONMENT SOCIETY GOVERNANCE (ESG) - 200</a:t>
              </a:r>
            </a:p>
          </p:txBody>
        </p:sp>
        <p:sp>
          <p:nvSpPr>
            <p:cNvPr id="31" name="Parallelogram 30">
              <a:extLst>
                <a:ext uri="{FF2B5EF4-FFF2-40B4-BE49-F238E27FC236}">
                  <a16:creationId xmlns:a16="http://schemas.microsoft.com/office/drawing/2014/main" id="{DC0D20B2-BEF0-D271-6F3A-4C5C6E67167C}"/>
                </a:ext>
              </a:extLst>
            </p:cNvPr>
            <p:cNvSpPr/>
            <p:nvPr userDrawn="1"/>
          </p:nvSpPr>
          <p:spPr>
            <a:xfrm rot="20739943">
              <a:off x="-59123" y="1321558"/>
              <a:ext cx="365793" cy="259784"/>
            </a:xfrm>
            <a:prstGeom prst="parallelogram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dirty="0"/>
            </a:p>
          </p:txBody>
        </p:sp>
      </p:grpSp>
    </p:spTree>
    <p:extLst>
      <p:ext uri="{BB962C8B-B14F-4D97-AF65-F5344CB8AC3E}">
        <p14:creationId xmlns:p14="http://schemas.microsoft.com/office/powerpoint/2010/main" val="10244074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1D458AA3-F115-D99E-6A37-871D3030E305}"/>
              </a:ext>
            </a:extLst>
          </p:cNvPr>
          <p:cNvCxnSpPr>
            <a:cxnSpLocks/>
          </p:cNvCxnSpPr>
          <p:nvPr userDrawn="1"/>
        </p:nvCxnSpPr>
        <p:spPr>
          <a:xfrm>
            <a:off x="342411" y="939894"/>
            <a:ext cx="307615" cy="239508"/>
          </a:xfrm>
          <a:prstGeom prst="bentConnector3">
            <a:avLst>
              <a:gd name="adj1" fmla="val 50000"/>
            </a:avLst>
          </a:prstGeom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5533405C-BB0F-EAEB-7150-A6E277FA9148}"/>
              </a:ext>
            </a:extLst>
          </p:cNvPr>
          <p:cNvSpPr/>
          <p:nvPr userDrawn="1"/>
        </p:nvSpPr>
        <p:spPr>
          <a:xfrm>
            <a:off x="6686876" y="1064925"/>
            <a:ext cx="627998" cy="26645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1200" b="1" dirty="0">
                <a:latin typeface="Dubai Medium" panose="020B0603030403030204" pitchFamily="34" charset="-78"/>
                <a:cs typeface="Dubai Medium" panose="020B0603030403030204" pitchFamily="34" charset="-78"/>
              </a:rPr>
              <a:t>50</a:t>
            </a:r>
            <a:endParaRPr lang="en-AE" sz="1200" b="1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CA11A0C-4B8F-BDC1-D276-F8DBFA3A987B}"/>
              </a:ext>
            </a:extLst>
          </p:cNvPr>
          <p:cNvSpPr/>
          <p:nvPr userDrawn="1"/>
        </p:nvSpPr>
        <p:spPr>
          <a:xfrm>
            <a:off x="650026" y="1046174"/>
            <a:ext cx="1465286" cy="266456"/>
          </a:xfrm>
          <a:prstGeom prst="roundRect">
            <a:avLst/>
          </a:prstGeom>
          <a:solidFill>
            <a:schemeClr val="tx2">
              <a:lumMod val="75000"/>
              <a:lumOff val="25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rtlCol="0" anchor="ctr"/>
          <a:lstStyle/>
          <a:p>
            <a:pPr lvl="0" algn="ctr"/>
            <a:r>
              <a:rPr lang="en-US" sz="1200" b="1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1.2 Society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8FDD4F2-E3B1-6E82-EEB5-3FC114F5D7FC}"/>
              </a:ext>
            </a:extLst>
          </p:cNvPr>
          <p:cNvGrpSpPr/>
          <p:nvPr userDrawn="1"/>
        </p:nvGrpSpPr>
        <p:grpSpPr>
          <a:xfrm>
            <a:off x="-59123" y="696277"/>
            <a:ext cx="4920683" cy="298397"/>
            <a:chOff x="-59123" y="1282945"/>
            <a:chExt cx="4011541" cy="2983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Arrow: Pentagon 25">
              <a:extLst>
                <a:ext uri="{FF2B5EF4-FFF2-40B4-BE49-F238E27FC236}">
                  <a16:creationId xmlns:a16="http://schemas.microsoft.com/office/drawing/2014/main" id="{A807A8A2-DA91-3601-FD41-AA4269842AFF}"/>
                </a:ext>
              </a:extLst>
            </p:cNvPr>
            <p:cNvSpPr/>
            <p:nvPr/>
          </p:nvSpPr>
          <p:spPr>
            <a:xfrm>
              <a:off x="268223" y="1282945"/>
              <a:ext cx="3684195" cy="266456"/>
            </a:xfrm>
            <a:prstGeom prst="homePlate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1"/>
              <a:r>
                <a:rPr lang="en-US" sz="1200" b="1" dirty="0">
                  <a:solidFill>
                    <a:sysClr val="windowText" lastClr="000000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1. ENVIRONMENT SOCIETY GOVERNANCE (ESG) - 200</a:t>
              </a:r>
            </a:p>
          </p:txBody>
        </p:sp>
        <p:sp>
          <p:nvSpPr>
            <p:cNvPr id="27" name="Parallelogram 26">
              <a:extLst>
                <a:ext uri="{FF2B5EF4-FFF2-40B4-BE49-F238E27FC236}">
                  <a16:creationId xmlns:a16="http://schemas.microsoft.com/office/drawing/2014/main" id="{971D76EF-9103-230E-4C1D-F413FE4CA021}"/>
                </a:ext>
              </a:extLst>
            </p:cNvPr>
            <p:cNvSpPr/>
            <p:nvPr userDrawn="1"/>
          </p:nvSpPr>
          <p:spPr>
            <a:xfrm rot="20739943">
              <a:off x="-59123" y="1321558"/>
              <a:ext cx="365793" cy="259784"/>
            </a:xfrm>
            <a:prstGeom prst="parallelogram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dirty="0"/>
            </a:p>
          </p:txBody>
        </p:sp>
      </p:grpSp>
    </p:spTree>
    <p:extLst>
      <p:ext uri="{BB962C8B-B14F-4D97-AF65-F5344CB8AC3E}">
        <p14:creationId xmlns:p14="http://schemas.microsoft.com/office/powerpoint/2010/main" val="2283040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1D458AA3-F115-D99E-6A37-871D3030E305}"/>
              </a:ext>
            </a:extLst>
          </p:cNvPr>
          <p:cNvCxnSpPr>
            <a:cxnSpLocks/>
          </p:cNvCxnSpPr>
          <p:nvPr userDrawn="1"/>
        </p:nvCxnSpPr>
        <p:spPr>
          <a:xfrm>
            <a:off x="342411" y="939894"/>
            <a:ext cx="307615" cy="239508"/>
          </a:xfrm>
          <a:prstGeom prst="bentConnector3">
            <a:avLst>
              <a:gd name="adj1" fmla="val 50000"/>
            </a:avLst>
          </a:prstGeom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C3E59B8-3180-C2F1-EA65-EC994C5D364D}"/>
              </a:ext>
            </a:extLst>
          </p:cNvPr>
          <p:cNvSpPr txBox="1"/>
          <p:nvPr userDrawn="1"/>
        </p:nvSpPr>
        <p:spPr>
          <a:xfrm>
            <a:off x="377069" y="5186172"/>
            <a:ext cx="6840705" cy="3426832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tIns="180000" bIns="360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C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Answers Guidelines:</a:t>
            </a:r>
          </a:p>
          <a:p>
            <a:pPr>
              <a:lnSpc>
                <a:spcPct val="150000"/>
              </a:lnSpc>
            </a:pPr>
            <a:endParaRPr lang="en-US" sz="1400" b="1" dirty="0">
              <a:solidFill>
                <a:srgbClr val="C000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2 Pages only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Font Type: Dubai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Font Color: Black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Font Title size: 14 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Font Subtitle size: 12 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Font Text size: 10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This page is for guidelines, you can delete it once you start your answer.</a:t>
            </a:r>
            <a:endParaRPr lang="en-AE" sz="1600" b="1" dirty="0">
              <a:solidFill>
                <a:schemeClr val="tx1">
                  <a:lumMod val="75000"/>
                  <a:lumOff val="25000"/>
                </a:schemeClr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533405C-BB0F-EAEB-7150-A6E277FA9148}"/>
              </a:ext>
            </a:extLst>
          </p:cNvPr>
          <p:cNvSpPr/>
          <p:nvPr userDrawn="1"/>
        </p:nvSpPr>
        <p:spPr>
          <a:xfrm>
            <a:off x="6686876" y="1064925"/>
            <a:ext cx="627998" cy="26645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1200" b="1" dirty="0">
                <a:latin typeface="Dubai Medium" panose="020B0603030403030204" pitchFamily="34" charset="-78"/>
                <a:cs typeface="Dubai Medium" panose="020B0603030403030204" pitchFamily="34" charset="-78"/>
              </a:rPr>
              <a:t>100</a:t>
            </a:r>
            <a:endParaRPr lang="en-AE" sz="1200" b="1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0256EBD-26CF-3B59-2EDD-14777123878C}"/>
              </a:ext>
            </a:extLst>
          </p:cNvPr>
          <p:cNvSpPr/>
          <p:nvPr userDrawn="1"/>
        </p:nvSpPr>
        <p:spPr>
          <a:xfrm>
            <a:off x="650026" y="1046174"/>
            <a:ext cx="1465286" cy="266456"/>
          </a:xfrm>
          <a:prstGeom prst="roundRect">
            <a:avLst/>
          </a:prstGeom>
          <a:solidFill>
            <a:schemeClr val="tx2">
              <a:lumMod val="75000"/>
              <a:lumOff val="25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rtlCol="0" anchor="ctr"/>
          <a:lstStyle/>
          <a:p>
            <a:pPr lvl="0" algn="ctr"/>
            <a:r>
              <a:rPr lang="en-US" sz="1200" b="1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1.3. Governance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7D7A65-123D-384C-A1DA-31594EDAAA9B}"/>
              </a:ext>
            </a:extLst>
          </p:cNvPr>
          <p:cNvGrpSpPr/>
          <p:nvPr userDrawn="1"/>
        </p:nvGrpSpPr>
        <p:grpSpPr>
          <a:xfrm>
            <a:off x="752353" y="1312624"/>
            <a:ext cx="236696" cy="2284771"/>
            <a:chOff x="650025" y="1095591"/>
            <a:chExt cx="168562" cy="3797899"/>
          </a:xfrm>
        </p:grpSpPr>
        <p:cxnSp>
          <p:nvCxnSpPr>
            <p:cNvPr id="14" name="Connector: Elbow 13">
              <a:extLst>
                <a:ext uri="{FF2B5EF4-FFF2-40B4-BE49-F238E27FC236}">
                  <a16:creationId xmlns:a16="http://schemas.microsoft.com/office/drawing/2014/main" id="{46450F33-A4CB-DBD3-5C2C-BD0BC417EEB6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rot="16200000" flipH="1">
              <a:off x="-1170082" y="2915699"/>
              <a:ext cx="3797899" cy="157683"/>
            </a:xfrm>
            <a:prstGeom prst="bentConnector2">
              <a:avLst/>
            </a:prstGeom>
            <a:ln>
              <a:solidFill>
                <a:srgbClr val="2DBEF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E54971D-4A6E-C431-1C14-DC02ABB6AA28}"/>
                </a:ext>
              </a:extLst>
            </p:cNvPr>
            <p:cNvCxnSpPr>
              <a:cxnSpLocks/>
              <a:endCxn id="18" idx="1"/>
            </p:cNvCxnSpPr>
            <p:nvPr/>
          </p:nvCxnSpPr>
          <p:spPr>
            <a:xfrm>
              <a:off x="650025" y="2076485"/>
              <a:ext cx="168562" cy="0"/>
            </a:xfrm>
            <a:prstGeom prst="straightConnector1">
              <a:avLst/>
            </a:prstGeom>
            <a:ln>
              <a:solidFill>
                <a:srgbClr val="2DBEF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3D26F69-D30F-279F-4FD5-46BA150A22F4}"/>
                </a:ext>
              </a:extLst>
            </p:cNvPr>
            <p:cNvCxnSpPr>
              <a:cxnSpLocks/>
              <a:endCxn id="19" idx="1"/>
            </p:cNvCxnSpPr>
            <p:nvPr/>
          </p:nvCxnSpPr>
          <p:spPr>
            <a:xfrm>
              <a:off x="650025" y="3023300"/>
              <a:ext cx="157684" cy="2"/>
            </a:xfrm>
            <a:prstGeom prst="straightConnector1">
              <a:avLst/>
            </a:prstGeom>
            <a:ln>
              <a:solidFill>
                <a:srgbClr val="2DBEF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409810B-5A53-A77F-6FBC-AFEFBB9CA5DC}"/>
                </a:ext>
              </a:extLst>
            </p:cNvPr>
            <p:cNvCxnSpPr>
              <a:cxnSpLocks/>
              <a:endCxn id="20" idx="1"/>
            </p:cNvCxnSpPr>
            <p:nvPr userDrawn="1"/>
          </p:nvCxnSpPr>
          <p:spPr>
            <a:xfrm>
              <a:off x="650025" y="3968040"/>
              <a:ext cx="157684" cy="2"/>
            </a:xfrm>
            <a:prstGeom prst="straightConnector1">
              <a:avLst/>
            </a:prstGeom>
            <a:ln>
              <a:solidFill>
                <a:srgbClr val="2DBEF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671C828-CAF3-896D-E2BE-812A03E5EFB4}"/>
              </a:ext>
            </a:extLst>
          </p:cNvPr>
          <p:cNvSpPr/>
          <p:nvPr userDrawn="1"/>
        </p:nvSpPr>
        <p:spPr>
          <a:xfrm>
            <a:off x="989050" y="1683755"/>
            <a:ext cx="4985029" cy="437928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11114"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1.3.1 Governance Framework - 30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EC73E56-92FF-FB44-35D4-A40199160CE6}"/>
              </a:ext>
            </a:extLst>
          </p:cNvPr>
          <p:cNvSpPr/>
          <p:nvPr userDrawn="1"/>
        </p:nvSpPr>
        <p:spPr>
          <a:xfrm>
            <a:off x="973775" y="2253349"/>
            <a:ext cx="5000304" cy="437927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11114"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1.3.2 Delegation of Authority - 20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3D02995-7512-A371-939C-5B70884A763A}"/>
              </a:ext>
            </a:extLst>
          </p:cNvPr>
          <p:cNvSpPr/>
          <p:nvPr userDrawn="1"/>
        </p:nvSpPr>
        <p:spPr>
          <a:xfrm>
            <a:off x="973774" y="2821693"/>
            <a:ext cx="5000294" cy="437925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11114">
              <a:spcBef>
                <a:spcPts val="600"/>
              </a:spcBef>
            </a:pPr>
            <a:r>
              <a:rPr lang="fr-FR" sz="16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1.3.3 </a:t>
            </a:r>
            <a:r>
              <a:rPr lang="fr-FR" sz="1600" dirty="0" err="1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Governance</a:t>
            </a:r>
            <a:r>
              <a:rPr lang="fr-FR" sz="16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 Audit - 20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3D8CE66-9D15-47DD-0843-86FF79DB1DA3}"/>
              </a:ext>
            </a:extLst>
          </p:cNvPr>
          <p:cNvSpPr/>
          <p:nvPr userDrawn="1"/>
        </p:nvSpPr>
        <p:spPr>
          <a:xfrm>
            <a:off x="973774" y="3378432"/>
            <a:ext cx="5000294" cy="437925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11114">
              <a:spcBef>
                <a:spcPts val="600"/>
              </a:spcBef>
            </a:pPr>
            <a:r>
              <a:rPr lang="fr-FR" sz="16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1.3.4 </a:t>
            </a:r>
            <a:r>
              <a:rPr lang="fr-FR" sz="1600" dirty="0" err="1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Regulatory</a:t>
            </a:r>
            <a:r>
              <a:rPr lang="fr-FR" sz="16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 Compliances - 30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E889719-9B55-5A89-E389-433C2AA2DE50}"/>
              </a:ext>
            </a:extLst>
          </p:cNvPr>
          <p:cNvGrpSpPr/>
          <p:nvPr userDrawn="1"/>
        </p:nvGrpSpPr>
        <p:grpSpPr>
          <a:xfrm>
            <a:off x="-59123" y="696277"/>
            <a:ext cx="4920683" cy="298397"/>
            <a:chOff x="-59123" y="1282945"/>
            <a:chExt cx="4011541" cy="2983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Arrow: Pentagon 22">
              <a:extLst>
                <a:ext uri="{FF2B5EF4-FFF2-40B4-BE49-F238E27FC236}">
                  <a16:creationId xmlns:a16="http://schemas.microsoft.com/office/drawing/2014/main" id="{A9A56545-7892-C529-1ACD-F663AD6BC9E6}"/>
                </a:ext>
              </a:extLst>
            </p:cNvPr>
            <p:cNvSpPr/>
            <p:nvPr/>
          </p:nvSpPr>
          <p:spPr>
            <a:xfrm>
              <a:off x="268223" y="1282945"/>
              <a:ext cx="3684195" cy="266456"/>
            </a:xfrm>
            <a:prstGeom prst="homePlate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1"/>
              <a:r>
                <a:rPr lang="en-US" sz="1200" b="1" dirty="0">
                  <a:solidFill>
                    <a:sysClr val="windowText" lastClr="000000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1. ENVIRONMENT SOCIETY GOVERNANCE (ESG) - 200</a:t>
              </a:r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5E998277-44BB-1C4B-6E44-FA3933DF9873}"/>
                </a:ext>
              </a:extLst>
            </p:cNvPr>
            <p:cNvSpPr/>
            <p:nvPr userDrawn="1"/>
          </p:nvSpPr>
          <p:spPr>
            <a:xfrm rot="20739943">
              <a:off x="-59123" y="1321558"/>
              <a:ext cx="365793" cy="259784"/>
            </a:xfrm>
            <a:prstGeom prst="parallelogram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dirty="0"/>
            </a:p>
          </p:txBody>
        </p:sp>
      </p:grpSp>
    </p:spTree>
    <p:extLst>
      <p:ext uri="{BB962C8B-B14F-4D97-AF65-F5344CB8AC3E}">
        <p14:creationId xmlns:p14="http://schemas.microsoft.com/office/powerpoint/2010/main" val="3201558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1D458AA3-F115-D99E-6A37-871D3030E305}"/>
              </a:ext>
            </a:extLst>
          </p:cNvPr>
          <p:cNvCxnSpPr>
            <a:cxnSpLocks/>
          </p:cNvCxnSpPr>
          <p:nvPr userDrawn="1"/>
        </p:nvCxnSpPr>
        <p:spPr>
          <a:xfrm>
            <a:off x="342411" y="939894"/>
            <a:ext cx="307615" cy="239508"/>
          </a:xfrm>
          <a:prstGeom prst="bentConnector3">
            <a:avLst>
              <a:gd name="adj1" fmla="val 50000"/>
            </a:avLst>
          </a:prstGeom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5533405C-BB0F-EAEB-7150-A6E277FA9148}"/>
              </a:ext>
            </a:extLst>
          </p:cNvPr>
          <p:cNvSpPr/>
          <p:nvPr userDrawn="1"/>
        </p:nvSpPr>
        <p:spPr>
          <a:xfrm>
            <a:off x="6686876" y="1064925"/>
            <a:ext cx="627998" cy="26645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1200" b="1" dirty="0">
                <a:latin typeface="Dubai Medium" panose="020B0603030403030204" pitchFamily="34" charset="-78"/>
                <a:cs typeface="Dubai Medium" panose="020B0603030403030204" pitchFamily="34" charset="-78"/>
              </a:rPr>
              <a:t>100</a:t>
            </a:r>
            <a:endParaRPr lang="en-AE" sz="1200" b="1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C60B723-33A7-4881-0F0D-D642D4D13FA6}"/>
              </a:ext>
            </a:extLst>
          </p:cNvPr>
          <p:cNvSpPr/>
          <p:nvPr userDrawn="1"/>
        </p:nvSpPr>
        <p:spPr>
          <a:xfrm>
            <a:off x="650026" y="1046174"/>
            <a:ext cx="1465286" cy="266456"/>
          </a:xfrm>
          <a:prstGeom prst="roundRect">
            <a:avLst/>
          </a:prstGeom>
          <a:solidFill>
            <a:schemeClr val="tx2">
              <a:lumMod val="75000"/>
              <a:lumOff val="25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rtlCol="0" anchor="ctr"/>
          <a:lstStyle/>
          <a:p>
            <a:pPr lvl="0" algn="ctr"/>
            <a:r>
              <a:rPr lang="en-US" sz="1200" b="1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1.3. Governance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73A147A-8DE2-DFE6-F6E0-8FB98774A8E7}"/>
              </a:ext>
            </a:extLst>
          </p:cNvPr>
          <p:cNvGrpSpPr/>
          <p:nvPr userDrawn="1"/>
        </p:nvGrpSpPr>
        <p:grpSpPr>
          <a:xfrm>
            <a:off x="-59123" y="696277"/>
            <a:ext cx="4920683" cy="298397"/>
            <a:chOff x="-59123" y="1282945"/>
            <a:chExt cx="4011541" cy="2983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Arrow: Pentagon 12">
              <a:extLst>
                <a:ext uri="{FF2B5EF4-FFF2-40B4-BE49-F238E27FC236}">
                  <a16:creationId xmlns:a16="http://schemas.microsoft.com/office/drawing/2014/main" id="{1A58F4A6-6D02-BEA7-B205-4B088601306E}"/>
                </a:ext>
              </a:extLst>
            </p:cNvPr>
            <p:cNvSpPr/>
            <p:nvPr/>
          </p:nvSpPr>
          <p:spPr>
            <a:xfrm>
              <a:off x="268223" y="1282945"/>
              <a:ext cx="3684195" cy="266456"/>
            </a:xfrm>
            <a:prstGeom prst="homePlate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1"/>
              <a:r>
                <a:rPr lang="en-US" sz="1200" b="1" dirty="0">
                  <a:solidFill>
                    <a:sysClr val="windowText" lastClr="000000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1. ENVIRONMENT SOCIETY GOVERNANCE (ESG) - 200</a:t>
              </a:r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EF7DDA72-BE46-A27A-26F7-10F946E556C4}"/>
                </a:ext>
              </a:extLst>
            </p:cNvPr>
            <p:cNvSpPr/>
            <p:nvPr userDrawn="1"/>
          </p:nvSpPr>
          <p:spPr>
            <a:xfrm rot="20739943">
              <a:off x="-59123" y="1321558"/>
              <a:ext cx="365793" cy="259784"/>
            </a:xfrm>
            <a:prstGeom prst="parallelogram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dirty="0"/>
            </a:p>
          </p:txBody>
        </p:sp>
      </p:grpSp>
    </p:spTree>
    <p:extLst>
      <p:ext uri="{BB962C8B-B14F-4D97-AF65-F5344CB8AC3E}">
        <p14:creationId xmlns:p14="http://schemas.microsoft.com/office/powerpoint/2010/main" val="37844470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8DD388FD-39B5-4121-5A01-3B0A1665AFD1}"/>
              </a:ext>
            </a:extLst>
          </p:cNvPr>
          <p:cNvCxnSpPr>
            <a:cxnSpLocks/>
            <a:endCxn id="13" idx="1"/>
          </p:cNvCxnSpPr>
          <p:nvPr userDrawn="1"/>
        </p:nvCxnSpPr>
        <p:spPr>
          <a:xfrm>
            <a:off x="342411" y="939894"/>
            <a:ext cx="307615" cy="239508"/>
          </a:xfrm>
          <a:prstGeom prst="bentConnector3">
            <a:avLst>
              <a:gd name="adj1" fmla="val 50000"/>
            </a:avLst>
          </a:prstGeom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A352FCAC-3C80-E341-9FED-CFB3533B43D1}"/>
              </a:ext>
            </a:extLst>
          </p:cNvPr>
          <p:cNvGrpSpPr/>
          <p:nvPr userDrawn="1"/>
        </p:nvGrpSpPr>
        <p:grpSpPr>
          <a:xfrm>
            <a:off x="-59123" y="696277"/>
            <a:ext cx="3754824" cy="298397"/>
            <a:chOff x="-59123" y="1282945"/>
            <a:chExt cx="3061085" cy="2983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2144347E-C3EB-3821-BA4C-CD095FE3021E}"/>
                </a:ext>
              </a:extLst>
            </p:cNvPr>
            <p:cNvSpPr/>
            <p:nvPr/>
          </p:nvSpPr>
          <p:spPr>
            <a:xfrm>
              <a:off x="268224" y="1282945"/>
              <a:ext cx="2733738" cy="266456"/>
            </a:xfrm>
            <a:prstGeom prst="homePlate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457200" marR="0" lvl="1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200" b="1" dirty="0">
                  <a:solidFill>
                    <a:sysClr val="windowText" lastClr="000000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2. INNOVATION MANAGEMENT - 100</a:t>
              </a:r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6AE70C5A-A4DF-2D42-E90A-D570B015120A}"/>
                </a:ext>
              </a:extLst>
            </p:cNvPr>
            <p:cNvSpPr/>
            <p:nvPr userDrawn="1"/>
          </p:nvSpPr>
          <p:spPr>
            <a:xfrm rot="20739943">
              <a:off x="-59123" y="1321558"/>
              <a:ext cx="365793" cy="259784"/>
            </a:xfrm>
            <a:prstGeom prst="parallelogram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dirty="0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C8329F11-D8E1-B0F8-CF9A-46B25F6B4C08}"/>
              </a:ext>
            </a:extLst>
          </p:cNvPr>
          <p:cNvSpPr/>
          <p:nvPr userDrawn="1"/>
        </p:nvSpPr>
        <p:spPr>
          <a:xfrm>
            <a:off x="6686876" y="1064925"/>
            <a:ext cx="627998" cy="26645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1200" b="1" dirty="0">
                <a:latin typeface="Dubai Medium" panose="020B0603030403030204" pitchFamily="34" charset="-78"/>
                <a:cs typeface="Dubai Medium" panose="020B0603030403030204" pitchFamily="34" charset="-78"/>
              </a:rPr>
              <a:t>20</a:t>
            </a:r>
            <a:endParaRPr lang="en-AE" sz="1200" b="1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05C8593-F1E3-A766-0190-D66E20CF52E7}"/>
              </a:ext>
            </a:extLst>
          </p:cNvPr>
          <p:cNvSpPr/>
          <p:nvPr userDrawn="1"/>
        </p:nvSpPr>
        <p:spPr>
          <a:xfrm>
            <a:off x="650026" y="1046174"/>
            <a:ext cx="2557994" cy="266456"/>
          </a:xfrm>
          <a:prstGeom prst="roundRect">
            <a:avLst/>
          </a:prstGeom>
          <a:solidFill>
            <a:schemeClr val="tx2">
              <a:lumMod val="75000"/>
              <a:lumOff val="25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rtlCol="0" anchor="ctr"/>
          <a:lstStyle/>
          <a:p>
            <a:pPr lvl="0" algn="ctr"/>
            <a:r>
              <a:rPr lang="en-US" sz="1200" b="1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2.1 Innovation Framework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551426-9A1A-0B1C-475C-A5D33722B7A4}"/>
              </a:ext>
            </a:extLst>
          </p:cNvPr>
          <p:cNvSpPr txBox="1"/>
          <p:nvPr userDrawn="1"/>
        </p:nvSpPr>
        <p:spPr>
          <a:xfrm>
            <a:off x="377069" y="1918316"/>
            <a:ext cx="6840705" cy="3426832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tIns="180000" bIns="360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C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Answers Guidelines:</a:t>
            </a:r>
          </a:p>
          <a:p>
            <a:pPr>
              <a:lnSpc>
                <a:spcPct val="150000"/>
              </a:lnSpc>
            </a:pPr>
            <a:endParaRPr lang="en-US" sz="1400" b="1" dirty="0">
              <a:solidFill>
                <a:srgbClr val="C000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1 Page only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Font Type: Dubai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Font Color: Black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Font Title size: 14 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Font Subtitle size: 12 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Font Text size: 10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This page is for guidelines, you can delete it once you start your answer.</a:t>
            </a:r>
            <a:endParaRPr lang="en-AE" sz="1600" b="1" dirty="0">
              <a:solidFill>
                <a:schemeClr val="tx1">
                  <a:lumMod val="75000"/>
                  <a:lumOff val="25000"/>
                </a:schemeClr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001009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or: Elbow 1">
            <a:extLst>
              <a:ext uri="{FF2B5EF4-FFF2-40B4-BE49-F238E27FC236}">
                <a16:creationId xmlns:a16="http://schemas.microsoft.com/office/drawing/2014/main" id="{9D1CEBAB-4CF6-4391-A0F3-5C1E2050472D}"/>
              </a:ext>
            </a:extLst>
          </p:cNvPr>
          <p:cNvCxnSpPr>
            <a:cxnSpLocks/>
            <a:endCxn id="7" idx="1"/>
          </p:cNvCxnSpPr>
          <p:nvPr userDrawn="1"/>
        </p:nvCxnSpPr>
        <p:spPr>
          <a:xfrm>
            <a:off x="342411" y="939894"/>
            <a:ext cx="307615" cy="239508"/>
          </a:xfrm>
          <a:prstGeom prst="bentConnector3">
            <a:avLst>
              <a:gd name="adj1" fmla="val 50000"/>
            </a:avLst>
          </a:prstGeom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127D59BC-26F1-0671-D810-BBA6AA1EAAB4}"/>
              </a:ext>
            </a:extLst>
          </p:cNvPr>
          <p:cNvGrpSpPr/>
          <p:nvPr userDrawn="1"/>
        </p:nvGrpSpPr>
        <p:grpSpPr>
          <a:xfrm>
            <a:off x="-59123" y="696277"/>
            <a:ext cx="3754824" cy="298397"/>
            <a:chOff x="-59123" y="1282945"/>
            <a:chExt cx="3061085" cy="2983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B3D002F-788E-060E-C42F-E41DD48330A3}"/>
                </a:ext>
              </a:extLst>
            </p:cNvPr>
            <p:cNvSpPr/>
            <p:nvPr/>
          </p:nvSpPr>
          <p:spPr>
            <a:xfrm>
              <a:off x="268224" y="1282945"/>
              <a:ext cx="2733738" cy="266456"/>
            </a:xfrm>
            <a:prstGeom prst="homePlate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457200" marR="0" lvl="1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200" b="1" dirty="0">
                  <a:solidFill>
                    <a:sysClr val="windowText" lastClr="000000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2. INNOVATION MANAGEMENT - 100</a:t>
              </a:r>
            </a:p>
          </p:txBody>
        </p:sp>
        <p:sp>
          <p:nvSpPr>
            <p:cNvPr id="5" name="Parallelogram 4">
              <a:extLst>
                <a:ext uri="{FF2B5EF4-FFF2-40B4-BE49-F238E27FC236}">
                  <a16:creationId xmlns:a16="http://schemas.microsoft.com/office/drawing/2014/main" id="{0E4E994F-6B60-54CA-2940-C7D969E4FC58}"/>
                </a:ext>
              </a:extLst>
            </p:cNvPr>
            <p:cNvSpPr/>
            <p:nvPr userDrawn="1"/>
          </p:nvSpPr>
          <p:spPr>
            <a:xfrm rot="20739943">
              <a:off x="-59123" y="1321558"/>
              <a:ext cx="365793" cy="259784"/>
            </a:xfrm>
            <a:prstGeom prst="parallelogram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dirty="0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970AF72E-9BAA-ACA9-6CFD-2ADD08F44C49}"/>
              </a:ext>
            </a:extLst>
          </p:cNvPr>
          <p:cNvSpPr/>
          <p:nvPr userDrawn="1"/>
        </p:nvSpPr>
        <p:spPr>
          <a:xfrm>
            <a:off x="6686876" y="1064925"/>
            <a:ext cx="627998" cy="26645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1200" b="1" dirty="0">
                <a:latin typeface="Dubai Medium" panose="020B0603030403030204" pitchFamily="34" charset="-78"/>
                <a:cs typeface="Dubai Medium" panose="020B0603030403030204" pitchFamily="34" charset="-78"/>
              </a:rPr>
              <a:t>20</a:t>
            </a:r>
            <a:endParaRPr lang="en-AE" sz="1200" b="1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A077920-5709-E96E-6F59-8333E6C12ED8}"/>
              </a:ext>
            </a:extLst>
          </p:cNvPr>
          <p:cNvSpPr/>
          <p:nvPr userDrawn="1"/>
        </p:nvSpPr>
        <p:spPr>
          <a:xfrm>
            <a:off x="650026" y="1046174"/>
            <a:ext cx="2557994" cy="266456"/>
          </a:xfrm>
          <a:prstGeom prst="roundRect">
            <a:avLst/>
          </a:prstGeom>
          <a:solidFill>
            <a:schemeClr val="tx2">
              <a:lumMod val="75000"/>
              <a:lumOff val="25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rtlCol="0" anchor="ctr"/>
          <a:lstStyle/>
          <a:p>
            <a:pPr lvl="0" algn="ctr"/>
            <a:r>
              <a:rPr lang="en-US" sz="1200" b="1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2.1 Innovation Framework</a:t>
            </a:r>
          </a:p>
        </p:txBody>
      </p:sp>
    </p:spTree>
    <p:extLst>
      <p:ext uri="{BB962C8B-B14F-4D97-AF65-F5344CB8AC3E}">
        <p14:creationId xmlns:p14="http://schemas.microsoft.com/office/powerpoint/2010/main" val="25321264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C551426-9A1A-0B1C-475C-A5D33722B7A4}"/>
              </a:ext>
            </a:extLst>
          </p:cNvPr>
          <p:cNvSpPr txBox="1"/>
          <p:nvPr userDrawn="1"/>
        </p:nvSpPr>
        <p:spPr>
          <a:xfrm>
            <a:off x="377069" y="1918316"/>
            <a:ext cx="6840705" cy="3426832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tIns="180000" bIns="360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C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Answers Guidelines:</a:t>
            </a:r>
          </a:p>
          <a:p>
            <a:pPr>
              <a:lnSpc>
                <a:spcPct val="150000"/>
              </a:lnSpc>
            </a:pPr>
            <a:endParaRPr lang="en-US" sz="1400" b="1" dirty="0">
              <a:solidFill>
                <a:srgbClr val="C000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1 Page only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Font Type: Dubai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Font Color: Black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Font Title size: 14 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Font Subtitle size: 12 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Font Text size: 10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This page is for guidelines, you can delete it once you start your answer.</a:t>
            </a:r>
            <a:endParaRPr lang="en-AE" sz="1600" b="1" dirty="0">
              <a:solidFill>
                <a:schemeClr val="tx1">
                  <a:lumMod val="75000"/>
                  <a:lumOff val="25000"/>
                </a:schemeClr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BAF626E4-30C6-8345-2729-A76CBA8ED399}"/>
              </a:ext>
            </a:extLst>
          </p:cNvPr>
          <p:cNvCxnSpPr>
            <a:cxnSpLocks/>
            <a:endCxn id="20" idx="1"/>
          </p:cNvCxnSpPr>
          <p:nvPr userDrawn="1"/>
        </p:nvCxnSpPr>
        <p:spPr>
          <a:xfrm>
            <a:off x="342411" y="939894"/>
            <a:ext cx="307615" cy="239508"/>
          </a:xfrm>
          <a:prstGeom prst="bentConnector3">
            <a:avLst>
              <a:gd name="adj1" fmla="val 50000"/>
            </a:avLst>
          </a:prstGeom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4A5A5A3-BAC3-039E-7BB6-D87C7859BADB}"/>
              </a:ext>
            </a:extLst>
          </p:cNvPr>
          <p:cNvGrpSpPr/>
          <p:nvPr userDrawn="1"/>
        </p:nvGrpSpPr>
        <p:grpSpPr>
          <a:xfrm>
            <a:off x="-59123" y="696277"/>
            <a:ext cx="3754824" cy="298397"/>
            <a:chOff x="-59123" y="1282945"/>
            <a:chExt cx="3061085" cy="2983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B49A6947-DACA-55E3-14A7-C6AEBB0E451E}"/>
                </a:ext>
              </a:extLst>
            </p:cNvPr>
            <p:cNvSpPr/>
            <p:nvPr/>
          </p:nvSpPr>
          <p:spPr>
            <a:xfrm>
              <a:off x="268224" y="1282945"/>
              <a:ext cx="2733738" cy="266456"/>
            </a:xfrm>
            <a:prstGeom prst="homePlate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457200" marR="0" lvl="1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200" b="1" dirty="0">
                  <a:solidFill>
                    <a:sysClr val="windowText" lastClr="000000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2. INNOVATION MANAGEMENT - 100</a:t>
              </a:r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24363ADD-4114-DA65-82D3-9B29E5744110}"/>
                </a:ext>
              </a:extLst>
            </p:cNvPr>
            <p:cNvSpPr/>
            <p:nvPr userDrawn="1"/>
          </p:nvSpPr>
          <p:spPr>
            <a:xfrm rot="20739943">
              <a:off x="-59123" y="1321558"/>
              <a:ext cx="365793" cy="259784"/>
            </a:xfrm>
            <a:prstGeom prst="parallelogram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dirty="0"/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F08B9321-9214-DEC3-74AE-448B315514F6}"/>
              </a:ext>
            </a:extLst>
          </p:cNvPr>
          <p:cNvSpPr/>
          <p:nvPr userDrawn="1"/>
        </p:nvSpPr>
        <p:spPr>
          <a:xfrm>
            <a:off x="6686876" y="1064925"/>
            <a:ext cx="627998" cy="26645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1200" b="1" dirty="0">
                <a:latin typeface="Dubai Medium" panose="020B0603030403030204" pitchFamily="34" charset="-78"/>
                <a:cs typeface="Dubai Medium" panose="020B0603030403030204" pitchFamily="34" charset="-78"/>
              </a:rPr>
              <a:t>40</a:t>
            </a:r>
            <a:endParaRPr lang="en-AE" sz="1200" b="1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A6BBABC-9D22-42A1-A83C-CA849AC5B2A5}"/>
              </a:ext>
            </a:extLst>
          </p:cNvPr>
          <p:cNvSpPr/>
          <p:nvPr userDrawn="1"/>
        </p:nvSpPr>
        <p:spPr>
          <a:xfrm>
            <a:off x="650026" y="1046174"/>
            <a:ext cx="3213314" cy="266456"/>
          </a:xfrm>
          <a:prstGeom prst="roundRect">
            <a:avLst/>
          </a:prstGeom>
          <a:solidFill>
            <a:schemeClr val="tx2">
              <a:lumMod val="75000"/>
              <a:lumOff val="25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rtlCol="0" anchor="ctr"/>
          <a:lstStyle/>
          <a:p>
            <a:pPr lvl="0" algn="ctr"/>
            <a:r>
              <a:rPr lang="en-US" sz="1200" b="1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2.2 Innovation Culture and Laboratory</a:t>
            </a:r>
          </a:p>
        </p:txBody>
      </p:sp>
    </p:spTree>
    <p:extLst>
      <p:ext uri="{BB962C8B-B14F-4D97-AF65-F5344CB8AC3E}">
        <p14:creationId xmlns:p14="http://schemas.microsoft.com/office/powerpoint/2010/main" val="8570626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1F7FC0B1-1DD3-5955-AA0A-B6CD5F6AAE91}"/>
              </a:ext>
            </a:extLst>
          </p:cNvPr>
          <p:cNvCxnSpPr>
            <a:cxnSpLocks/>
            <a:endCxn id="13" idx="1"/>
          </p:cNvCxnSpPr>
          <p:nvPr userDrawn="1"/>
        </p:nvCxnSpPr>
        <p:spPr>
          <a:xfrm>
            <a:off x="342411" y="939894"/>
            <a:ext cx="307615" cy="239508"/>
          </a:xfrm>
          <a:prstGeom prst="bentConnector3">
            <a:avLst>
              <a:gd name="adj1" fmla="val 50000"/>
            </a:avLst>
          </a:prstGeom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2F0B5FCE-AF4F-E0E9-0267-B698419A50D0}"/>
              </a:ext>
            </a:extLst>
          </p:cNvPr>
          <p:cNvGrpSpPr/>
          <p:nvPr userDrawn="1"/>
        </p:nvGrpSpPr>
        <p:grpSpPr>
          <a:xfrm>
            <a:off x="-59123" y="696277"/>
            <a:ext cx="3754824" cy="298397"/>
            <a:chOff x="-59123" y="1282945"/>
            <a:chExt cx="3061085" cy="2983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BAFE7926-7E5F-A2DE-A1D7-6A6910D424A5}"/>
                </a:ext>
              </a:extLst>
            </p:cNvPr>
            <p:cNvSpPr/>
            <p:nvPr/>
          </p:nvSpPr>
          <p:spPr>
            <a:xfrm>
              <a:off x="268224" y="1282945"/>
              <a:ext cx="2733738" cy="266456"/>
            </a:xfrm>
            <a:prstGeom prst="homePlate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457200" marR="0" lvl="1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200" b="1" dirty="0">
                  <a:solidFill>
                    <a:sysClr val="windowText" lastClr="000000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2. INNOVATION MANAGEMENT - 100</a:t>
              </a:r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3EBCED79-3EA5-842C-DE5F-1213A6C0A510}"/>
                </a:ext>
              </a:extLst>
            </p:cNvPr>
            <p:cNvSpPr/>
            <p:nvPr userDrawn="1"/>
          </p:nvSpPr>
          <p:spPr>
            <a:xfrm rot="20739943">
              <a:off x="-59123" y="1321558"/>
              <a:ext cx="365793" cy="259784"/>
            </a:xfrm>
            <a:prstGeom prst="parallelogram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dirty="0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75CF2CEB-1526-2B5F-D95E-05718B505DC2}"/>
              </a:ext>
            </a:extLst>
          </p:cNvPr>
          <p:cNvSpPr/>
          <p:nvPr userDrawn="1"/>
        </p:nvSpPr>
        <p:spPr>
          <a:xfrm>
            <a:off x="6686876" y="1064925"/>
            <a:ext cx="627998" cy="26645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1200" b="1" dirty="0">
                <a:latin typeface="Dubai Medium" panose="020B0603030403030204" pitchFamily="34" charset="-78"/>
                <a:cs typeface="Dubai Medium" panose="020B0603030403030204" pitchFamily="34" charset="-78"/>
              </a:rPr>
              <a:t>40</a:t>
            </a:r>
            <a:endParaRPr lang="en-AE" sz="1200" b="1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888F838-B85F-3298-396B-CFB9F71A0436}"/>
              </a:ext>
            </a:extLst>
          </p:cNvPr>
          <p:cNvSpPr/>
          <p:nvPr userDrawn="1"/>
        </p:nvSpPr>
        <p:spPr>
          <a:xfrm>
            <a:off x="650026" y="1046174"/>
            <a:ext cx="3213314" cy="266456"/>
          </a:xfrm>
          <a:prstGeom prst="roundRect">
            <a:avLst/>
          </a:prstGeom>
          <a:solidFill>
            <a:schemeClr val="tx2">
              <a:lumMod val="75000"/>
              <a:lumOff val="25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rtlCol="0" anchor="ctr"/>
          <a:lstStyle/>
          <a:p>
            <a:pPr lvl="0" algn="ctr"/>
            <a:r>
              <a:rPr lang="en-US" sz="1200" b="1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2.2 Innovation Culture and Laboratory</a:t>
            </a:r>
          </a:p>
        </p:txBody>
      </p:sp>
    </p:spTree>
    <p:extLst>
      <p:ext uri="{BB962C8B-B14F-4D97-AF65-F5344CB8AC3E}">
        <p14:creationId xmlns:p14="http://schemas.microsoft.com/office/powerpoint/2010/main" val="13914340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C551426-9A1A-0B1C-475C-A5D33722B7A4}"/>
              </a:ext>
            </a:extLst>
          </p:cNvPr>
          <p:cNvSpPr txBox="1"/>
          <p:nvPr userDrawn="1"/>
        </p:nvSpPr>
        <p:spPr>
          <a:xfrm>
            <a:off x="377069" y="1918316"/>
            <a:ext cx="6840705" cy="3426832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tIns="180000" bIns="360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C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Answers Guidelines:</a:t>
            </a:r>
          </a:p>
          <a:p>
            <a:pPr>
              <a:lnSpc>
                <a:spcPct val="150000"/>
              </a:lnSpc>
            </a:pPr>
            <a:endParaRPr lang="en-US" sz="1400" b="1" dirty="0">
              <a:solidFill>
                <a:srgbClr val="C000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1 Page only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Font Type: Dubai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Font Color: Black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Font Title size: 14 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Font Subtitle size: 12 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Font Text size: 10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This page is for guidelines, you can delete it once you start your answer.</a:t>
            </a:r>
            <a:endParaRPr lang="en-AE" sz="1600" b="1" dirty="0">
              <a:solidFill>
                <a:schemeClr val="tx1">
                  <a:lumMod val="75000"/>
                  <a:lumOff val="25000"/>
                </a:schemeClr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cxnSp>
        <p:nvCxnSpPr>
          <p:cNvPr id="2" name="Connector: Elbow 1">
            <a:extLst>
              <a:ext uri="{FF2B5EF4-FFF2-40B4-BE49-F238E27FC236}">
                <a16:creationId xmlns:a16="http://schemas.microsoft.com/office/drawing/2014/main" id="{4C61D78D-FCC8-FD9A-7F64-A9FA5C53E26A}"/>
              </a:ext>
            </a:extLst>
          </p:cNvPr>
          <p:cNvCxnSpPr>
            <a:cxnSpLocks/>
            <a:endCxn id="7" idx="1"/>
          </p:cNvCxnSpPr>
          <p:nvPr userDrawn="1"/>
        </p:nvCxnSpPr>
        <p:spPr>
          <a:xfrm>
            <a:off x="342411" y="939894"/>
            <a:ext cx="307615" cy="239508"/>
          </a:xfrm>
          <a:prstGeom prst="bentConnector3">
            <a:avLst>
              <a:gd name="adj1" fmla="val 50000"/>
            </a:avLst>
          </a:prstGeom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BC688ED0-E11F-BADC-D2D1-147813821E48}"/>
              </a:ext>
            </a:extLst>
          </p:cNvPr>
          <p:cNvGrpSpPr/>
          <p:nvPr userDrawn="1"/>
        </p:nvGrpSpPr>
        <p:grpSpPr>
          <a:xfrm>
            <a:off x="-59123" y="696277"/>
            <a:ext cx="3754824" cy="298397"/>
            <a:chOff x="-59123" y="1282945"/>
            <a:chExt cx="3061085" cy="2983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27DF1CAB-3E1D-B70B-20CC-AED77198E607}"/>
                </a:ext>
              </a:extLst>
            </p:cNvPr>
            <p:cNvSpPr/>
            <p:nvPr/>
          </p:nvSpPr>
          <p:spPr>
            <a:xfrm>
              <a:off x="268224" y="1282945"/>
              <a:ext cx="2733738" cy="266456"/>
            </a:xfrm>
            <a:prstGeom prst="homePlate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457200" marR="0" lvl="1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200" b="1" dirty="0">
                  <a:solidFill>
                    <a:sysClr val="windowText" lastClr="000000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2. INNOVATION MANAGEMENT - 100</a:t>
              </a:r>
            </a:p>
          </p:txBody>
        </p:sp>
        <p:sp>
          <p:nvSpPr>
            <p:cNvPr id="5" name="Parallelogram 4">
              <a:extLst>
                <a:ext uri="{FF2B5EF4-FFF2-40B4-BE49-F238E27FC236}">
                  <a16:creationId xmlns:a16="http://schemas.microsoft.com/office/drawing/2014/main" id="{AEE6D755-9460-2CBB-E06B-E48406C9AF6A}"/>
                </a:ext>
              </a:extLst>
            </p:cNvPr>
            <p:cNvSpPr/>
            <p:nvPr userDrawn="1"/>
          </p:nvSpPr>
          <p:spPr>
            <a:xfrm rot="20739943">
              <a:off x="-59123" y="1321558"/>
              <a:ext cx="365793" cy="259784"/>
            </a:xfrm>
            <a:prstGeom prst="parallelogram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dirty="0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D6EB4B76-8F53-12B2-E0FC-907048499C08}"/>
              </a:ext>
            </a:extLst>
          </p:cNvPr>
          <p:cNvSpPr/>
          <p:nvPr userDrawn="1"/>
        </p:nvSpPr>
        <p:spPr>
          <a:xfrm>
            <a:off x="6686876" y="1064925"/>
            <a:ext cx="627998" cy="26645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1200" b="1" dirty="0">
                <a:latin typeface="Dubai Medium" panose="020B0603030403030204" pitchFamily="34" charset="-78"/>
                <a:cs typeface="Dubai Medium" panose="020B0603030403030204" pitchFamily="34" charset="-78"/>
              </a:rPr>
              <a:t>40</a:t>
            </a:r>
            <a:endParaRPr lang="en-AE" sz="1200" b="1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701D130-6810-8008-B23C-09D8ACAC7889}"/>
              </a:ext>
            </a:extLst>
          </p:cNvPr>
          <p:cNvSpPr/>
          <p:nvPr userDrawn="1"/>
        </p:nvSpPr>
        <p:spPr>
          <a:xfrm>
            <a:off x="650026" y="1046174"/>
            <a:ext cx="2178518" cy="266456"/>
          </a:xfrm>
          <a:prstGeom prst="roundRect">
            <a:avLst/>
          </a:prstGeom>
          <a:solidFill>
            <a:schemeClr val="tx2">
              <a:lumMod val="75000"/>
              <a:lumOff val="25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rtlCol="0" anchor="ctr"/>
          <a:lstStyle/>
          <a:p>
            <a:pPr lvl="0" algn="ctr"/>
            <a:r>
              <a:rPr lang="en-US" sz="1200" b="1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2.3 Innovation Budget</a:t>
            </a:r>
          </a:p>
        </p:txBody>
      </p:sp>
    </p:spTree>
    <p:extLst>
      <p:ext uri="{BB962C8B-B14F-4D97-AF65-F5344CB8AC3E}">
        <p14:creationId xmlns:p14="http://schemas.microsoft.com/office/powerpoint/2010/main" val="20842306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9B6EE785-3A5F-CD63-6237-0ACCCE7FFAD7}"/>
              </a:ext>
            </a:extLst>
          </p:cNvPr>
          <p:cNvCxnSpPr>
            <a:cxnSpLocks/>
            <a:endCxn id="13" idx="1"/>
          </p:cNvCxnSpPr>
          <p:nvPr userDrawn="1"/>
        </p:nvCxnSpPr>
        <p:spPr>
          <a:xfrm>
            <a:off x="342411" y="939894"/>
            <a:ext cx="307615" cy="239508"/>
          </a:xfrm>
          <a:prstGeom prst="bentConnector3">
            <a:avLst>
              <a:gd name="adj1" fmla="val 50000"/>
            </a:avLst>
          </a:prstGeom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39C7CE33-CFCF-7536-55EA-FE3890BC1905}"/>
              </a:ext>
            </a:extLst>
          </p:cNvPr>
          <p:cNvGrpSpPr/>
          <p:nvPr userDrawn="1"/>
        </p:nvGrpSpPr>
        <p:grpSpPr>
          <a:xfrm>
            <a:off x="-59123" y="696277"/>
            <a:ext cx="3754824" cy="298397"/>
            <a:chOff x="-59123" y="1282945"/>
            <a:chExt cx="3061085" cy="2983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0C743BB9-C39D-F44F-D6CF-AA540E594FAE}"/>
                </a:ext>
              </a:extLst>
            </p:cNvPr>
            <p:cNvSpPr/>
            <p:nvPr/>
          </p:nvSpPr>
          <p:spPr>
            <a:xfrm>
              <a:off x="268224" y="1282945"/>
              <a:ext cx="2733738" cy="266456"/>
            </a:xfrm>
            <a:prstGeom prst="homePlate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457200" marR="0" lvl="1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200" b="1" dirty="0">
                  <a:solidFill>
                    <a:sysClr val="windowText" lastClr="000000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2. INNOVATION MANAGEMENT - 100</a:t>
              </a:r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DFE30F63-570D-DB6F-A833-84BB97673E65}"/>
                </a:ext>
              </a:extLst>
            </p:cNvPr>
            <p:cNvSpPr/>
            <p:nvPr userDrawn="1"/>
          </p:nvSpPr>
          <p:spPr>
            <a:xfrm rot="20739943">
              <a:off x="-59123" y="1321558"/>
              <a:ext cx="365793" cy="259784"/>
            </a:xfrm>
            <a:prstGeom prst="parallelogram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dirty="0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E9EBEDEE-C694-9B04-524D-20B627DF67F1}"/>
              </a:ext>
            </a:extLst>
          </p:cNvPr>
          <p:cNvSpPr/>
          <p:nvPr userDrawn="1"/>
        </p:nvSpPr>
        <p:spPr>
          <a:xfrm>
            <a:off x="6686876" y="1064925"/>
            <a:ext cx="627998" cy="26645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1200" b="1" dirty="0">
                <a:latin typeface="Dubai Medium" panose="020B0603030403030204" pitchFamily="34" charset="-78"/>
                <a:cs typeface="Dubai Medium" panose="020B0603030403030204" pitchFamily="34" charset="-78"/>
              </a:rPr>
              <a:t>40</a:t>
            </a:r>
            <a:endParaRPr lang="en-AE" sz="1200" b="1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4041EC9-69F9-7BF8-64E0-00CC1686ADFD}"/>
              </a:ext>
            </a:extLst>
          </p:cNvPr>
          <p:cNvSpPr/>
          <p:nvPr userDrawn="1"/>
        </p:nvSpPr>
        <p:spPr>
          <a:xfrm>
            <a:off x="650026" y="1046174"/>
            <a:ext cx="2178518" cy="266456"/>
          </a:xfrm>
          <a:prstGeom prst="roundRect">
            <a:avLst/>
          </a:prstGeom>
          <a:solidFill>
            <a:schemeClr val="tx2">
              <a:lumMod val="75000"/>
              <a:lumOff val="25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rtlCol="0" anchor="ctr"/>
          <a:lstStyle/>
          <a:p>
            <a:pPr lvl="0" algn="ctr"/>
            <a:r>
              <a:rPr lang="en-US" sz="1200" b="1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2.3 Innovation Budget</a:t>
            </a:r>
          </a:p>
        </p:txBody>
      </p:sp>
    </p:spTree>
    <p:extLst>
      <p:ext uri="{BB962C8B-B14F-4D97-AF65-F5344CB8AC3E}">
        <p14:creationId xmlns:p14="http://schemas.microsoft.com/office/powerpoint/2010/main" val="1788671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904687-2DE4-8E17-22F2-F843FC429B2B}"/>
              </a:ext>
            </a:extLst>
          </p:cNvPr>
          <p:cNvSpPr txBox="1"/>
          <p:nvPr userDrawn="1"/>
        </p:nvSpPr>
        <p:spPr>
          <a:xfrm>
            <a:off x="2240645" y="810622"/>
            <a:ext cx="3078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B31D14"/>
                </a:solidFill>
                <a:effectLst/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  <a:t>1 Page Only</a:t>
            </a:r>
            <a:endParaRPr lang="en-AE" sz="1400" b="1" dirty="0">
              <a:solidFill>
                <a:srgbClr val="B31D14"/>
              </a:solidFill>
              <a:effectLst/>
              <a:latin typeface="Dubai" panose="020B0503030403030204" pitchFamily="34" charset="-78"/>
              <a:ea typeface="Times New Roman" panose="02020603050405020304" pitchFamily="18" charset="0"/>
              <a:cs typeface="Dubai" panose="020B0503030403030204" pitchFamily="34" charset="-78"/>
            </a:endParaRPr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50412A9B-60E2-DBFF-A8E4-B6F2683F8FDE}"/>
              </a:ext>
            </a:extLst>
          </p:cNvPr>
          <p:cNvSpPr/>
          <p:nvPr userDrawn="1"/>
        </p:nvSpPr>
        <p:spPr>
          <a:xfrm>
            <a:off x="2240645" y="442087"/>
            <a:ext cx="3078384" cy="361824"/>
          </a:xfrm>
          <a:prstGeom prst="round2DiagRect">
            <a:avLst>
              <a:gd name="adj1" fmla="val 38191"/>
              <a:gd name="adj2" fmla="val 0"/>
            </a:avLst>
          </a:prstGeom>
          <a:solidFill>
            <a:srgbClr val="B3201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bIns="0" rtlCol="0" anchor="t" anchorCtr="0">
            <a:spAutoFit/>
          </a:bodyPr>
          <a:lstStyle/>
          <a:p>
            <a:pPr algn="ctr"/>
            <a:r>
              <a:rPr lang="en-US" sz="1600" b="1" i="0" cap="none" spc="50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FACTS &amp; FIGURES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2CC8F13-AD2D-CDEA-B1B3-7522689F340D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14855377"/>
              </p:ext>
            </p:extLst>
          </p:nvPr>
        </p:nvGraphicFramePr>
        <p:xfrm>
          <a:off x="261962" y="1216550"/>
          <a:ext cx="7018515" cy="9081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975">
                  <a:extLst>
                    <a:ext uri="{9D8B030D-6E8A-4147-A177-3AD203B41FA5}">
                      <a16:colId xmlns:a16="http://schemas.microsoft.com/office/drawing/2014/main" val="3437569156"/>
                    </a:ext>
                  </a:extLst>
                </a:gridCol>
                <a:gridCol w="1119420">
                  <a:extLst>
                    <a:ext uri="{9D8B030D-6E8A-4147-A177-3AD203B41FA5}">
                      <a16:colId xmlns:a16="http://schemas.microsoft.com/office/drawing/2014/main" val="387801832"/>
                    </a:ext>
                  </a:extLst>
                </a:gridCol>
                <a:gridCol w="961530">
                  <a:extLst>
                    <a:ext uri="{9D8B030D-6E8A-4147-A177-3AD203B41FA5}">
                      <a16:colId xmlns:a16="http://schemas.microsoft.com/office/drawing/2014/main" val="1659747622"/>
                    </a:ext>
                  </a:extLst>
                </a:gridCol>
                <a:gridCol w="961530">
                  <a:extLst>
                    <a:ext uri="{9D8B030D-6E8A-4147-A177-3AD203B41FA5}">
                      <a16:colId xmlns:a16="http://schemas.microsoft.com/office/drawing/2014/main" val="2359244041"/>
                    </a:ext>
                  </a:extLst>
                </a:gridCol>
                <a:gridCol w="1103344">
                  <a:extLst>
                    <a:ext uri="{9D8B030D-6E8A-4147-A177-3AD203B41FA5}">
                      <a16:colId xmlns:a16="http://schemas.microsoft.com/office/drawing/2014/main" val="3370619359"/>
                    </a:ext>
                  </a:extLst>
                </a:gridCol>
                <a:gridCol w="819716">
                  <a:extLst>
                    <a:ext uri="{9D8B030D-6E8A-4147-A177-3AD203B41FA5}">
                      <a16:colId xmlns:a16="http://schemas.microsoft.com/office/drawing/2014/main" val="3722546838"/>
                    </a:ext>
                  </a:extLst>
                </a:gridCol>
              </a:tblGrid>
              <a:tr h="77781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Organization Name:</a:t>
                      </a:r>
                      <a:endParaRPr lang="en-AE" sz="1200" b="1" dirty="0">
                        <a:solidFill>
                          <a:schemeClr val="bg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6A42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en-AE" sz="1600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E"/>
                    </a:p>
                  </a:txBody>
                  <a:tcPr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E"/>
                    </a:p>
                  </a:txBody>
                  <a:tcPr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69637449"/>
                  </a:ext>
                </a:extLst>
              </a:tr>
              <a:tr h="77781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Head Office Address: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6A42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en-AE" sz="1600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E"/>
                    </a:p>
                  </a:txBody>
                  <a:tcPr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E"/>
                    </a:p>
                  </a:txBody>
                  <a:tcPr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93427416"/>
                  </a:ext>
                </a:extLst>
              </a:tr>
              <a:tr h="147590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Activity Sector:</a:t>
                      </a:r>
                      <a:endParaRPr lang="en-AE" sz="1200" b="1" dirty="0">
                        <a:solidFill>
                          <a:schemeClr val="bg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6A42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en-AE" sz="1600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E"/>
                    </a:p>
                  </a:txBody>
                  <a:tcPr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E"/>
                    </a:p>
                  </a:txBody>
                  <a:tcPr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08473971"/>
                  </a:ext>
                </a:extLst>
              </a:tr>
              <a:tr h="152689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Mission Vision Values:</a:t>
                      </a:r>
                      <a:endParaRPr lang="en-AE" sz="1200" b="1" dirty="0">
                        <a:solidFill>
                          <a:schemeClr val="bg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6A42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en-AE" sz="1600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E"/>
                    </a:p>
                  </a:txBody>
                  <a:tcPr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E"/>
                    </a:p>
                  </a:txBody>
                  <a:tcPr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64925678"/>
                  </a:ext>
                </a:extLst>
              </a:tr>
              <a:tr h="77781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Type of Legal Status:</a:t>
                      </a:r>
                      <a:endParaRPr lang="en-AE" sz="1200" b="1" dirty="0">
                        <a:solidFill>
                          <a:schemeClr val="bg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6A42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en-AE" sz="1600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E"/>
                    </a:p>
                  </a:txBody>
                  <a:tcPr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E"/>
                    </a:p>
                  </a:txBody>
                  <a:tcPr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12146042"/>
                  </a:ext>
                </a:extLst>
              </a:tr>
              <a:tr h="136702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Owners-Investors-Relationship to HQ</a:t>
                      </a:r>
                      <a:endParaRPr lang="en-AE" sz="1200" b="1" dirty="0">
                        <a:solidFill>
                          <a:schemeClr val="bg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6A4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en-AE" sz="900" b="1" spc="0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E"/>
                    </a:p>
                  </a:txBody>
                  <a:tcPr>
                    <a:lnL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19843375"/>
                  </a:ext>
                </a:extLst>
              </a:tr>
              <a:tr h="348215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Number of Employees:</a:t>
                      </a:r>
                      <a:endParaRPr lang="en-AE" sz="1200" b="1" dirty="0">
                        <a:solidFill>
                          <a:schemeClr val="bg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6A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kern="1200" spc="0" dirty="0">
                          <a:solidFill>
                            <a:schemeClr val="dk1"/>
                          </a:solidFill>
                          <a:effectLst/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Managerial</a:t>
                      </a:r>
                      <a:endParaRPr lang="en-AE" sz="1000" b="1" spc="0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kern="1200" spc="0" dirty="0">
                          <a:solidFill>
                            <a:schemeClr val="dk1"/>
                          </a:solidFill>
                          <a:effectLst/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Supervisory</a:t>
                      </a:r>
                      <a:endParaRPr lang="en-AE" sz="1000" b="1" spc="0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kern="1200" spc="0" dirty="0">
                          <a:solidFill>
                            <a:schemeClr val="dk1"/>
                          </a:solidFill>
                          <a:effectLst/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Professional</a:t>
                      </a:r>
                      <a:endParaRPr lang="en-AE" sz="1000" b="1" spc="0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kern="1200" spc="0" dirty="0">
                          <a:solidFill>
                            <a:schemeClr val="dk1"/>
                          </a:solidFill>
                          <a:effectLst/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Non-Managers / 'Blue Collar'</a:t>
                      </a:r>
                      <a:endParaRPr lang="en-AE" sz="1000" b="1" spc="0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kern="1200" spc="0" dirty="0">
                          <a:solidFill>
                            <a:schemeClr val="dk1"/>
                          </a:solidFill>
                          <a:effectLst/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Sites Staffs</a:t>
                      </a:r>
                      <a:endParaRPr lang="en-AE" sz="1000" b="1" spc="0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8836394"/>
                  </a:ext>
                </a:extLst>
              </a:tr>
              <a:tr h="426090">
                <a:tc vMerge="1"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E" sz="900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E" sz="900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E" sz="900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E" sz="900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E" sz="900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0555771"/>
                  </a:ext>
                </a:extLst>
              </a:tr>
              <a:tr h="77781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Geographic Coverage:</a:t>
                      </a:r>
                      <a:endParaRPr lang="en-AE" sz="1200" b="1" dirty="0">
                        <a:solidFill>
                          <a:schemeClr val="bg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6A42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en-AE" sz="1600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E"/>
                    </a:p>
                  </a:txBody>
                  <a:tcPr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E"/>
                    </a:p>
                  </a:txBody>
                  <a:tcPr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65624785"/>
                  </a:ext>
                </a:extLst>
              </a:tr>
              <a:tr h="77781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Number of Branches:</a:t>
                      </a:r>
                      <a:endParaRPr lang="en-AE" sz="1200" b="1" dirty="0">
                        <a:solidFill>
                          <a:schemeClr val="bg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6A42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en-AE" sz="1600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E"/>
                    </a:p>
                  </a:txBody>
                  <a:tcPr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E"/>
                    </a:p>
                  </a:txBody>
                  <a:tcPr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974890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95765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8DD388FD-39B5-4121-5A01-3B0A1665AFD1}"/>
              </a:ext>
            </a:extLst>
          </p:cNvPr>
          <p:cNvCxnSpPr>
            <a:cxnSpLocks/>
            <a:endCxn id="13" idx="1"/>
          </p:cNvCxnSpPr>
          <p:nvPr userDrawn="1"/>
        </p:nvCxnSpPr>
        <p:spPr>
          <a:xfrm>
            <a:off x="342411" y="939894"/>
            <a:ext cx="307615" cy="239508"/>
          </a:xfrm>
          <a:prstGeom prst="bentConnector3">
            <a:avLst>
              <a:gd name="adj1" fmla="val 50000"/>
            </a:avLst>
          </a:prstGeom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A352FCAC-3C80-E341-9FED-CFB3533B43D1}"/>
              </a:ext>
            </a:extLst>
          </p:cNvPr>
          <p:cNvGrpSpPr/>
          <p:nvPr userDrawn="1"/>
        </p:nvGrpSpPr>
        <p:grpSpPr>
          <a:xfrm>
            <a:off x="-59123" y="696277"/>
            <a:ext cx="4181543" cy="298397"/>
            <a:chOff x="-59123" y="1282945"/>
            <a:chExt cx="3408964" cy="2983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2144347E-C3EB-3821-BA4C-CD095FE3021E}"/>
                </a:ext>
              </a:extLst>
            </p:cNvPr>
            <p:cNvSpPr/>
            <p:nvPr/>
          </p:nvSpPr>
          <p:spPr>
            <a:xfrm>
              <a:off x="268224" y="1282945"/>
              <a:ext cx="3081617" cy="266456"/>
            </a:xfrm>
            <a:prstGeom prst="homePlate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457200" marR="0" lvl="1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>
                  <a:solidFill>
                    <a:sysClr val="windowText" lastClr="000000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3. ORGANIZATIONAL COMPETENCIES - 200</a:t>
              </a:r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6AE70C5A-A4DF-2D42-E90A-D570B015120A}"/>
                </a:ext>
              </a:extLst>
            </p:cNvPr>
            <p:cNvSpPr/>
            <p:nvPr userDrawn="1"/>
          </p:nvSpPr>
          <p:spPr>
            <a:xfrm rot="20739943">
              <a:off x="-59123" y="1321558"/>
              <a:ext cx="365793" cy="259784"/>
            </a:xfrm>
            <a:prstGeom prst="parallelogram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dirty="0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C8329F11-D8E1-B0F8-CF9A-46B25F6B4C08}"/>
              </a:ext>
            </a:extLst>
          </p:cNvPr>
          <p:cNvSpPr/>
          <p:nvPr userDrawn="1"/>
        </p:nvSpPr>
        <p:spPr>
          <a:xfrm>
            <a:off x="6686876" y="1064925"/>
            <a:ext cx="627998" cy="26645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1200" b="1" dirty="0">
                <a:latin typeface="Dubai Medium" panose="020B0603030403030204" pitchFamily="34" charset="-78"/>
                <a:cs typeface="Dubai Medium" panose="020B0603030403030204" pitchFamily="34" charset="-78"/>
              </a:rPr>
              <a:t>100</a:t>
            </a:r>
            <a:endParaRPr lang="en-AE" sz="1200" b="1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05C8593-F1E3-A766-0190-D66E20CF52E7}"/>
              </a:ext>
            </a:extLst>
          </p:cNvPr>
          <p:cNvSpPr/>
          <p:nvPr userDrawn="1"/>
        </p:nvSpPr>
        <p:spPr>
          <a:xfrm>
            <a:off x="650026" y="1046174"/>
            <a:ext cx="2108414" cy="266456"/>
          </a:xfrm>
          <a:prstGeom prst="roundRect">
            <a:avLst/>
          </a:prstGeom>
          <a:solidFill>
            <a:schemeClr val="tx2">
              <a:lumMod val="75000"/>
              <a:lumOff val="25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rtlCol="0" anchor="ctr"/>
          <a:lstStyle/>
          <a:p>
            <a:pPr lvl="0" algn="ctr"/>
            <a:r>
              <a:rPr lang="en-US" sz="1200" b="1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3.1 Strategic Formulation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551426-9A1A-0B1C-475C-A5D33722B7A4}"/>
              </a:ext>
            </a:extLst>
          </p:cNvPr>
          <p:cNvSpPr txBox="1"/>
          <p:nvPr userDrawn="1"/>
        </p:nvSpPr>
        <p:spPr>
          <a:xfrm>
            <a:off x="377069" y="4346385"/>
            <a:ext cx="6840705" cy="3426832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tIns="180000" bIns="360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C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Answers Guidelines:</a:t>
            </a:r>
          </a:p>
          <a:p>
            <a:pPr>
              <a:lnSpc>
                <a:spcPct val="150000"/>
              </a:lnSpc>
            </a:pPr>
            <a:endParaRPr lang="en-US" sz="1400" b="1" dirty="0">
              <a:solidFill>
                <a:srgbClr val="C000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2 Pages only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Font Type: Dubai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Font Color: Black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Font Title size: 14 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Font Subtitle size: 12 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Font Text size: 10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This page is for guidelines, you can delete it once you start your answer.</a:t>
            </a:r>
            <a:endParaRPr lang="en-AE" sz="1600" b="1" dirty="0">
              <a:solidFill>
                <a:schemeClr val="tx1">
                  <a:lumMod val="75000"/>
                  <a:lumOff val="25000"/>
                </a:schemeClr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597C1A9-6791-0981-E7F2-B69B75A6DC13}"/>
              </a:ext>
            </a:extLst>
          </p:cNvPr>
          <p:cNvGrpSpPr/>
          <p:nvPr userDrawn="1"/>
        </p:nvGrpSpPr>
        <p:grpSpPr>
          <a:xfrm>
            <a:off x="752349" y="1312626"/>
            <a:ext cx="236698" cy="1728030"/>
            <a:chOff x="650025" y="1095593"/>
            <a:chExt cx="168564" cy="2872447"/>
          </a:xfrm>
        </p:grpSpPr>
        <p:cxnSp>
          <p:nvCxnSpPr>
            <p:cNvPr id="4" name="Connector: Elbow 3">
              <a:extLst>
                <a:ext uri="{FF2B5EF4-FFF2-40B4-BE49-F238E27FC236}">
                  <a16:creationId xmlns:a16="http://schemas.microsoft.com/office/drawing/2014/main" id="{18089842-466B-2A60-1F55-54D516C63D30}"/>
                </a:ext>
              </a:extLst>
            </p:cNvPr>
            <p:cNvCxnSpPr>
              <a:cxnSpLocks/>
              <a:endCxn id="16" idx="1"/>
            </p:cNvCxnSpPr>
            <p:nvPr/>
          </p:nvCxnSpPr>
          <p:spPr>
            <a:xfrm rot="16200000" flipH="1">
              <a:off x="-707354" y="2452973"/>
              <a:ext cx="2872447" cy="157687"/>
            </a:xfrm>
            <a:prstGeom prst="bentConnector2">
              <a:avLst/>
            </a:prstGeom>
            <a:ln>
              <a:solidFill>
                <a:srgbClr val="2DBEF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9E4A59B8-AEDB-0D60-D86B-7BE5C19717E1}"/>
                </a:ext>
              </a:extLst>
            </p:cNvPr>
            <p:cNvCxnSpPr>
              <a:cxnSpLocks/>
              <a:endCxn id="7" idx="1"/>
            </p:cNvCxnSpPr>
            <p:nvPr/>
          </p:nvCxnSpPr>
          <p:spPr>
            <a:xfrm>
              <a:off x="650025" y="2076484"/>
              <a:ext cx="168564" cy="2"/>
            </a:xfrm>
            <a:prstGeom prst="straightConnector1">
              <a:avLst/>
            </a:prstGeom>
            <a:ln>
              <a:solidFill>
                <a:srgbClr val="2DBEF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D53ED098-2830-2683-011F-9FD3CC982DF9}"/>
                </a:ext>
              </a:extLst>
            </p:cNvPr>
            <p:cNvCxnSpPr>
              <a:cxnSpLocks/>
              <a:endCxn id="15" idx="1"/>
            </p:cNvCxnSpPr>
            <p:nvPr/>
          </p:nvCxnSpPr>
          <p:spPr>
            <a:xfrm>
              <a:off x="650025" y="3023300"/>
              <a:ext cx="157688" cy="3"/>
            </a:xfrm>
            <a:prstGeom prst="straightConnector1">
              <a:avLst/>
            </a:prstGeom>
            <a:ln>
              <a:solidFill>
                <a:srgbClr val="2DBEF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49E085D-24E3-C5E7-23CA-86F650D04AE0}"/>
              </a:ext>
            </a:extLst>
          </p:cNvPr>
          <p:cNvSpPr/>
          <p:nvPr userDrawn="1"/>
        </p:nvSpPr>
        <p:spPr>
          <a:xfrm>
            <a:off x="989050" y="1683755"/>
            <a:ext cx="6082310" cy="437928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11114"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3.1.1 Strategic (Corporate</a:t>
            </a:r>
            <a:r>
              <a:rPr lang="en-US" sz="160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, Business &amp; </a:t>
            </a:r>
            <a:r>
              <a:rPr lang="en-US" sz="16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Functional) formulation - 40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DC8D279-5D6E-75BB-E7C8-E7A0F4CA33D8}"/>
              </a:ext>
            </a:extLst>
          </p:cNvPr>
          <p:cNvSpPr/>
          <p:nvPr userDrawn="1"/>
        </p:nvSpPr>
        <p:spPr>
          <a:xfrm>
            <a:off x="973775" y="2253349"/>
            <a:ext cx="6082310" cy="437927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11114"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3.1.2 Strategic goals, objectives &amp; KPI - 30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DA8A683-E771-B3BD-D32F-B7CE2922967E}"/>
              </a:ext>
            </a:extLst>
          </p:cNvPr>
          <p:cNvSpPr/>
          <p:nvPr userDrawn="1"/>
        </p:nvSpPr>
        <p:spPr>
          <a:xfrm>
            <a:off x="973774" y="2821693"/>
            <a:ext cx="6097586" cy="437925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11114">
              <a:spcBef>
                <a:spcPts val="600"/>
              </a:spcBef>
            </a:pPr>
            <a:r>
              <a:rPr lang="fr-FR" sz="16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3.1.3 </a:t>
            </a:r>
            <a:r>
              <a:rPr lang="fr-FR" sz="1600" dirty="0" err="1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Strategy</a:t>
            </a:r>
            <a:r>
              <a:rPr lang="fr-FR" sz="16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Review</a:t>
            </a:r>
            <a:r>
              <a:rPr lang="fr-FR" sz="16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  Meeting - 30</a:t>
            </a:r>
          </a:p>
        </p:txBody>
      </p:sp>
    </p:spTree>
    <p:extLst>
      <p:ext uri="{BB962C8B-B14F-4D97-AF65-F5344CB8AC3E}">
        <p14:creationId xmlns:p14="http://schemas.microsoft.com/office/powerpoint/2010/main" val="30663333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D6C14089-4535-1658-303B-E623B46B37B3}"/>
              </a:ext>
            </a:extLst>
          </p:cNvPr>
          <p:cNvCxnSpPr>
            <a:cxnSpLocks/>
            <a:endCxn id="13" idx="1"/>
          </p:cNvCxnSpPr>
          <p:nvPr userDrawn="1"/>
        </p:nvCxnSpPr>
        <p:spPr>
          <a:xfrm>
            <a:off x="342411" y="939894"/>
            <a:ext cx="307615" cy="239508"/>
          </a:xfrm>
          <a:prstGeom prst="bentConnector3">
            <a:avLst>
              <a:gd name="adj1" fmla="val 50000"/>
            </a:avLst>
          </a:prstGeom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B1EE0A4B-4091-02B8-014C-32109518D4E5}"/>
              </a:ext>
            </a:extLst>
          </p:cNvPr>
          <p:cNvSpPr/>
          <p:nvPr userDrawn="1"/>
        </p:nvSpPr>
        <p:spPr>
          <a:xfrm>
            <a:off x="6686876" y="1064925"/>
            <a:ext cx="627998" cy="26645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1200" b="1" dirty="0">
                <a:latin typeface="Dubai Medium" panose="020B0603030403030204" pitchFamily="34" charset="-78"/>
                <a:cs typeface="Dubai Medium" panose="020B0603030403030204" pitchFamily="34" charset="-78"/>
              </a:rPr>
              <a:t>100</a:t>
            </a:r>
            <a:endParaRPr lang="en-AE" sz="1200" b="1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346CE70-C936-9C2C-F704-2D465EA3D265}"/>
              </a:ext>
            </a:extLst>
          </p:cNvPr>
          <p:cNvSpPr/>
          <p:nvPr userDrawn="1"/>
        </p:nvSpPr>
        <p:spPr>
          <a:xfrm>
            <a:off x="650026" y="1046174"/>
            <a:ext cx="2108414" cy="266456"/>
          </a:xfrm>
          <a:prstGeom prst="roundRect">
            <a:avLst/>
          </a:prstGeom>
          <a:solidFill>
            <a:schemeClr val="tx2">
              <a:lumMod val="75000"/>
              <a:lumOff val="25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rtlCol="0" anchor="ctr"/>
          <a:lstStyle/>
          <a:p>
            <a:pPr lvl="0" algn="ctr"/>
            <a:r>
              <a:rPr lang="en-US" sz="1200" b="1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3.1 Strategic Formulation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D93DF6-85A0-AD54-5F3B-FF1B992D5EFB}"/>
              </a:ext>
            </a:extLst>
          </p:cNvPr>
          <p:cNvGrpSpPr/>
          <p:nvPr userDrawn="1"/>
        </p:nvGrpSpPr>
        <p:grpSpPr>
          <a:xfrm>
            <a:off x="-59123" y="696277"/>
            <a:ext cx="4181543" cy="298397"/>
            <a:chOff x="-59123" y="1282945"/>
            <a:chExt cx="3408964" cy="2983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Arrow: Pentagon 14">
              <a:extLst>
                <a:ext uri="{FF2B5EF4-FFF2-40B4-BE49-F238E27FC236}">
                  <a16:creationId xmlns:a16="http://schemas.microsoft.com/office/drawing/2014/main" id="{D90F400D-E992-6DC8-DFEF-F5CD94200193}"/>
                </a:ext>
              </a:extLst>
            </p:cNvPr>
            <p:cNvSpPr/>
            <p:nvPr/>
          </p:nvSpPr>
          <p:spPr>
            <a:xfrm>
              <a:off x="268224" y="1282945"/>
              <a:ext cx="3081617" cy="266456"/>
            </a:xfrm>
            <a:prstGeom prst="homePlate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457200" marR="0" lvl="1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>
                  <a:solidFill>
                    <a:sysClr val="windowText" lastClr="000000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3. ORGANIZATIONAL COMPETENCIES - 200</a:t>
              </a:r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5AA11BC0-7C24-945D-3D93-D989DF588E49}"/>
                </a:ext>
              </a:extLst>
            </p:cNvPr>
            <p:cNvSpPr/>
            <p:nvPr userDrawn="1"/>
          </p:nvSpPr>
          <p:spPr>
            <a:xfrm rot="20739943">
              <a:off x="-59123" y="1321558"/>
              <a:ext cx="365793" cy="259784"/>
            </a:xfrm>
            <a:prstGeom prst="parallelogram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dirty="0"/>
            </a:p>
          </p:txBody>
        </p:sp>
      </p:grpSp>
    </p:spTree>
    <p:extLst>
      <p:ext uri="{BB962C8B-B14F-4D97-AF65-F5344CB8AC3E}">
        <p14:creationId xmlns:p14="http://schemas.microsoft.com/office/powerpoint/2010/main" val="25796773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A0CA6F0-1759-5791-D55A-FE62411ECB53}"/>
              </a:ext>
            </a:extLst>
          </p:cNvPr>
          <p:cNvSpPr txBox="1"/>
          <p:nvPr userDrawn="1"/>
        </p:nvSpPr>
        <p:spPr>
          <a:xfrm>
            <a:off x="377069" y="4511615"/>
            <a:ext cx="6840705" cy="3426832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tIns="180000" bIns="360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C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Answers Guidelines:</a:t>
            </a:r>
          </a:p>
          <a:p>
            <a:pPr>
              <a:lnSpc>
                <a:spcPct val="150000"/>
              </a:lnSpc>
            </a:pPr>
            <a:endParaRPr lang="en-US" sz="1400" b="1" dirty="0">
              <a:solidFill>
                <a:srgbClr val="C000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2 Pages only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Font Type: Dubai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Font Color: Black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Font Title size: 14 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Font Subtitle size: 12 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Font Text size: 10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This page is for guidelines, you can delete it once you start your answer.</a:t>
            </a:r>
            <a:endParaRPr lang="en-AE" sz="1600" b="1" dirty="0">
              <a:solidFill>
                <a:schemeClr val="tx1">
                  <a:lumMod val="75000"/>
                  <a:lumOff val="25000"/>
                </a:schemeClr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6569803B-427C-04F4-7EFC-CC7E71EED2BF}"/>
              </a:ext>
            </a:extLst>
          </p:cNvPr>
          <p:cNvCxnSpPr>
            <a:cxnSpLocks/>
            <a:endCxn id="14" idx="1"/>
          </p:cNvCxnSpPr>
          <p:nvPr userDrawn="1"/>
        </p:nvCxnSpPr>
        <p:spPr>
          <a:xfrm>
            <a:off x="342411" y="939894"/>
            <a:ext cx="307615" cy="239508"/>
          </a:xfrm>
          <a:prstGeom prst="bentConnector3">
            <a:avLst>
              <a:gd name="adj1" fmla="val 50000"/>
            </a:avLst>
          </a:prstGeom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01C52E9-28BD-CDD1-A0D0-5421955E9BA4}"/>
              </a:ext>
            </a:extLst>
          </p:cNvPr>
          <p:cNvGrpSpPr/>
          <p:nvPr userDrawn="1"/>
        </p:nvGrpSpPr>
        <p:grpSpPr>
          <a:xfrm>
            <a:off x="-59123" y="696277"/>
            <a:ext cx="4181543" cy="298397"/>
            <a:chOff x="-59123" y="1282945"/>
            <a:chExt cx="3408964" cy="2983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201D07E4-781D-7F89-5400-1FB93636D12A}"/>
                </a:ext>
              </a:extLst>
            </p:cNvPr>
            <p:cNvSpPr/>
            <p:nvPr/>
          </p:nvSpPr>
          <p:spPr>
            <a:xfrm>
              <a:off x="268224" y="1282945"/>
              <a:ext cx="3081617" cy="266456"/>
            </a:xfrm>
            <a:prstGeom prst="homePlate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457200" marR="0" lvl="1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>
                  <a:solidFill>
                    <a:sysClr val="windowText" lastClr="000000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3. ORGANIZATIONAL COMPETENCIES - 200</a:t>
              </a:r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C45D5A12-B525-6BAA-242D-EC97D7B2C8E5}"/>
                </a:ext>
              </a:extLst>
            </p:cNvPr>
            <p:cNvSpPr/>
            <p:nvPr userDrawn="1"/>
          </p:nvSpPr>
          <p:spPr>
            <a:xfrm rot="20739943">
              <a:off x="-59123" y="1321558"/>
              <a:ext cx="365793" cy="259784"/>
            </a:xfrm>
            <a:prstGeom prst="parallelogram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dirty="0"/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3AF18145-4BA6-92F5-9A80-88BB422ABB5D}"/>
              </a:ext>
            </a:extLst>
          </p:cNvPr>
          <p:cNvSpPr/>
          <p:nvPr userDrawn="1"/>
        </p:nvSpPr>
        <p:spPr>
          <a:xfrm>
            <a:off x="6686876" y="1064925"/>
            <a:ext cx="627998" cy="26645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1200" b="1" dirty="0">
                <a:latin typeface="Dubai Medium" panose="020B0603030403030204" pitchFamily="34" charset="-78"/>
                <a:cs typeface="Dubai Medium" panose="020B0603030403030204" pitchFamily="34" charset="-78"/>
              </a:rPr>
              <a:t>50</a:t>
            </a:r>
            <a:endParaRPr lang="en-AE" sz="1200" b="1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9C8225E-AA1F-2EA2-699D-9549024EB6E9}"/>
              </a:ext>
            </a:extLst>
          </p:cNvPr>
          <p:cNvSpPr/>
          <p:nvPr userDrawn="1"/>
        </p:nvSpPr>
        <p:spPr>
          <a:xfrm>
            <a:off x="650026" y="1046174"/>
            <a:ext cx="1635974" cy="266456"/>
          </a:xfrm>
          <a:prstGeom prst="roundRect">
            <a:avLst/>
          </a:prstGeom>
          <a:solidFill>
            <a:schemeClr val="tx2">
              <a:lumMod val="75000"/>
              <a:lumOff val="25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rtlCol="0" anchor="ctr"/>
          <a:lstStyle/>
          <a:p>
            <a:pPr lvl="0" algn="ctr"/>
            <a:r>
              <a:rPr lang="en-US" sz="1200" b="1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3.2 Human Capital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BD08B35-464B-BE82-0BD1-58334F0CF95B}"/>
              </a:ext>
            </a:extLst>
          </p:cNvPr>
          <p:cNvGrpSpPr/>
          <p:nvPr userDrawn="1"/>
        </p:nvGrpSpPr>
        <p:grpSpPr>
          <a:xfrm>
            <a:off x="752353" y="1312626"/>
            <a:ext cx="236696" cy="1728030"/>
            <a:chOff x="650025" y="1095595"/>
            <a:chExt cx="168562" cy="2872447"/>
          </a:xfrm>
        </p:grpSpPr>
        <p:cxnSp>
          <p:nvCxnSpPr>
            <p:cNvPr id="16" name="Connector: Elbow 15">
              <a:extLst>
                <a:ext uri="{FF2B5EF4-FFF2-40B4-BE49-F238E27FC236}">
                  <a16:creationId xmlns:a16="http://schemas.microsoft.com/office/drawing/2014/main" id="{8B855540-9A59-769E-5FBF-D1D6D87EFD12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rot="16200000" flipH="1">
              <a:off x="-707356" y="2452976"/>
              <a:ext cx="2872447" cy="157685"/>
            </a:xfrm>
            <a:prstGeom prst="bentConnector2">
              <a:avLst/>
            </a:prstGeom>
            <a:ln>
              <a:solidFill>
                <a:srgbClr val="2DBEF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B18464D-EA87-0864-CA46-3A3747A39F7F}"/>
                </a:ext>
              </a:extLst>
            </p:cNvPr>
            <p:cNvCxnSpPr>
              <a:cxnSpLocks/>
              <a:endCxn id="19" idx="1"/>
            </p:cNvCxnSpPr>
            <p:nvPr/>
          </p:nvCxnSpPr>
          <p:spPr>
            <a:xfrm>
              <a:off x="650025" y="2076484"/>
              <a:ext cx="168562" cy="3"/>
            </a:xfrm>
            <a:prstGeom prst="straightConnector1">
              <a:avLst/>
            </a:prstGeom>
            <a:ln>
              <a:solidFill>
                <a:srgbClr val="2DBEF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F6EB294-25F6-4266-38A4-A4C939F79C5A}"/>
                </a:ext>
              </a:extLst>
            </p:cNvPr>
            <p:cNvCxnSpPr>
              <a:cxnSpLocks/>
              <a:endCxn id="20" idx="1"/>
            </p:cNvCxnSpPr>
            <p:nvPr/>
          </p:nvCxnSpPr>
          <p:spPr>
            <a:xfrm>
              <a:off x="650025" y="3023300"/>
              <a:ext cx="157685" cy="3"/>
            </a:xfrm>
            <a:prstGeom prst="straightConnector1">
              <a:avLst/>
            </a:prstGeom>
            <a:ln>
              <a:solidFill>
                <a:srgbClr val="2DBEF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2253543-2BFD-4BC0-12FE-174A6EC63113}"/>
              </a:ext>
            </a:extLst>
          </p:cNvPr>
          <p:cNvSpPr/>
          <p:nvPr userDrawn="1"/>
        </p:nvSpPr>
        <p:spPr>
          <a:xfrm>
            <a:off x="989050" y="1683755"/>
            <a:ext cx="6083080" cy="437928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11114"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3.2.1 Talent Acquisition - 20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1ED51F7-5035-816E-F51A-26379ACBB8A3}"/>
              </a:ext>
            </a:extLst>
          </p:cNvPr>
          <p:cNvSpPr/>
          <p:nvPr userDrawn="1"/>
        </p:nvSpPr>
        <p:spPr>
          <a:xfrm>
            <a:off x="973774" y="2253349"/>
            <a:ext cx="6098357" cy="437927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11114"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3.2.2 Competency Metrics Mapping &amp; Internal/External Training - 10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657511F-3075-3118-F13F-5816E4D72F7F}"/>
              </a:ext>
            </a:extLst>
          </p:cNvPr>
          <p:cNvSpPr/>
          <p:nvPr userDrawn="1"/>
        </p:nvSpPr>
        <p:spPr>
          <a:xfrm>
            <a:off x="973774" y="2821693"/>
            <a:ext cx="6098356" cy="437925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11114"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3.2.3 KPI Formulation and Performance Evaluation - 20</a:t>
            </a:r>
          </a:p>
        </p:txBody>
      </p:sp>
    </p:spTree>
    <p:extLst>
      <p:ext uri="{BB962C8B-B14F-4D97-AF65-F5344CB8AC3E}">
        <p14:creationId xmlns:p14="http://schemas.microsoft.com/office/powerpoint/2010/main" val="39415752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8B367EAF-CD30-AD1E-70F8-CC95B29B1397}"/>
              </a:ext>
            </a:extLst>
          </p:cNvPr>
          <p:cNvCxnSpPr>
            <a:cxnSpLocks/>
            <a:endCxn id="13" idx="1"/>
          </p:cNvCxnSpPr>
          <p:nvPr userDrawn="1"/>
        </p:nvCxnSpPr>
        <p:spPr>
          <a:xfrm>
            <a:off x="342411" y="939894"/>
            <a:ext cx="307615" cy="239508"/>
          </a:xfrm>
          <a:prstGeom prst="bentConnector3">
            <a:avLst>
              <a:gd name="adj1" fmla="val 50000"/>
            </a:avLst>
          </a:prstGeom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4F73FBAA-61C1-7263-BBF6-EA34D7574F16}"/>
              </a:ext>
            </a:extLst>
          </p:cNvPr>
          <p:cNvGrpSpPr/>
          <p:nvPr userDrawn="1"/>
        </p:nvGrpSpPr>
        <p:grpSpPr>
          <a:xfrm>
            <a:off x="-59123" y="696277"/>
            <a:ext cx="4181543" cy="298397"/>
            <a:chOff x="-59123" y="1282945"/>
            <a:chExt cx="3408964" cy="2983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4B14CA47-5BE1-C22A-B0BD-B3B4DD77938C}"/>
                </a:ext>
              </a:extLst>
            </p:cNvPr>
            <p:cNvSpPr/>
            <p:nvPr/>
          </p:nvSpPr>
          <p:spPr>
            <a:xfrm>
              <a:off x="268224" y="1282945"/>
              <a:ext cx="3081617" cy="266456"/>
            </a:xfrm>
            <a:prstGeom prst="homePlate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457200" marR="0" lvl="1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>
                  <a:solidFill>
                    <a:sysClr val="windowText" lastClr="000000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3. ORGANIZATIONAL COMPETENCIES - 200</a:t>
              </a:r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EEA1E17A-8789-6B28-456B-EC72DC267866}"/>
                </a:ext>
              </a:extLst>
            </p:cNvPr>
            <p:cNvSpPr/>
            <p:nvPr userDrawn="1"/>
          </p:nvSpPr>
          <p:spPr>
            <a:xfrm rot="20739943">
              <a:off x="-59123" y="1321558"/>
              <a:ext cx="365793" cy="259784"/>
            </a:xfrm>
            <a:prstGeom prst="parallelogram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dirty="0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9C9FA9B4-08AC-537F-BF60-B3772D163FC9}"/>
              </a:ext>
            </a:extLst>
          </p:cNvPr>
          <p:cNvSpPr/>
          <p:nvPr userDrawn="1"/>
        </p:nvSpPr>
        <p:spPr>
          <a:xfrm>
            <a:off x="6686876" y="1064925"/>
            <a:ext cx="627998" cy="26645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1200" b="1" dirty="0">
                <a:latin typeface="Dubai Medium" panose="020B0603030403030204" pitchFamily="34" charset="-78"/>
                <a:cs typeface="Dubai Medium" panose="020B0603030403030204" pitchFamily="34" charset="-78"/>
              </a:rPr>
              <a:t>50</a:t>
            </a:r>
            <a:endParaRPr lang="en-AE" sz="1200" b="1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0349FFE-F0DB-F084-BB77-2E628F592DF0}"/>
              </a:ext>
            </a:extLst>
          </p:cNvPr>
          <p:cNvSpPr/>
          <p:nvPr userDrawn="1"/>
        </p:nvSpPr>
        <p:spPr>
          <a:xfrm>
            <a:off x="650026" y="1046174"/>
            <a:ext cx="1635974" cy="266456"/>
          </a:xfrm>
          <a:prstGeom prst="roundRect">
            <a:avLst/>
          </a:prstGeom>
          <a:solidFill>
            <a:schemeClr val="tx2">
              <a:lumMod val="75000"/>
              <a:lumOff val="25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rtlCol="0" anchor="ctr"/>
          <a:lstStyle/>
          <a:p>
            <a:pPr lvl="0" algn="ctr"/>
            <a:r>
              <a:rPr lang="en-US" sz="1200" b="1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3.2 Human Capital</a:t>
            </a:r>
          </a:p>
        </p:txBody>
      </p:sp>
    </p:spTree>
    <p:extLst>
      <p:ext uri="{BB962C8B-B14F-4D97-AF65-F5344CB8AC3E}">
        <p14:creationId xmlns:p14="http://schemas.microsoft.com/office/powerpoint/2010/main" val="31006725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7AF86CF-2DBB-8495-7F73-062CBA6A6AAD}"/>
              </a:ext>
            </a:extLst>
          </p:cNvPr>
          <p:cNvSpPr txBox="1"/>
          <p:nvPr userDrawn="1"/>
        </p:nvSpPr>
        <p:spPr>
          <a:xfrm>
            <a:off x="377069" y="5345906"/>
            <a:ext cx="6840705" cy="3426832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tIns="180000" bIns="360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C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Answers Guidelines:</a:t>
            </a:r>
          </a:p>
          <a:p>
            <a:pPr>
              <a:lnSpc>
                <a:spcPct val="150000"/>
              </a:lnSpc>
            </a:pPr>
            <a:endParaRPr lang="en-US" sz="1400" b="1" dirty="0">
              <a:solidFill>
                <a:srgbClr val="C000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2 Pages only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Font Type: Dubai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Font Color: Black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Font Title size: 14 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Font Subtitle size: 12 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Font Text size: 10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This page is for guidelines, you can delete it once you start your answer.</a:t>
            </a:r>
            <a:endParaRPr lang="en-AE" sz="1600" b="1" dirty="0">
              <a:solidFill>
                <a:schemeClr val="tx1">
                  <a:lumMod val="75000"/>
                  <a:lumOff val="25000"/>
                </a:schemeClr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16CD96BE-F74D-ECE0-26E8-416E4D24BDF7}"/>
              </a:ext>
            </a:extLst>
          </p:cNvPr>
          <p:cNvCxnSpPr>
            <a:cxnSpLocks/>
            <a:endCxn id="14" idx="1"/>
          </p:cNvCxnSpPr>
          <p:nvPr userDrawn="1"/>
        </p:nvCxnSpPr>
        <p:spPr>
          <a:xfrm>
            <a:off x="342411" y="939894"/>
            <a:ext cx="307615" cy="239508"/>
          </a:xfrm>
          <a:prstGeom prst="bentConnector3">
            <a:avLst>
              <a:gd name="adj1" fmla="val 50000"/>
            </a:avLst>
          </a:prstGeom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706E75B8-54B4-04AE-A94C-C174EACB827C}"/>
              </a:ext>
            </a:extLst>
          </p:cNvPr>
          <p:cNvGrpSpPr/>
          <p:nvPr userDrawn="1"/>
        </p:nvGrpSpPr>
        <p:grpSpPr>
          <a:xfrm>
            <a:off x="-59123" y="696277"/>
            <a:ext cx="4181543" cy="298397"/>
            <a:chOff x="-59123" y="1282945"/>
            <a:chExt cx="3408964" cy="2983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82B6730A-4723-22B4-2AD5-7A8DE8D7B3D1}"/>
                </a:ext>
              </a:extLst>
            </p:cNvPr>
            <p:cNvSpPr/>
            <p:nvPr/>
          </p:nvSpPr>
          <p:spPr>
            <a:xfrm>
              <a:off x="268224" y="1282945"/>
              <a:ext cx="3081617" cy="266456"/>
            </a:xfrm>
            <a:prstGeom prst="homePlate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457200" marR="0" lvl="1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>
                  <a:solidFill>
                    <a:sysClr val="windowText" lastClr="000000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3. ORGANIZATIONAL COMPETENCIES - 200</a:t>
              </a:r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3389D36A-030B-C131-BF1E-B49E87D8868F}"/>
                </a:ext>
              </a:extLst>
            </p:cNvPr>
            <p:cNvSpPr/>
            <p:nvPr userDrawn="1"/>
          </p:nvSpPr>
          <p:spPr>
            <a:xfrm rot="20739943">
              <a:off x="-59123" y="1321558"/>
              <a:ext cx="365793" cy="259784"/>
            </a:xfrm>
            <a:prstGeom prst="parallelogram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dirty="0"/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61FEDCBB-CB7D-8594-57A7-DD942A54F30A}"/>
              </a:ext>
            </a:extLst>
          </p:cNvPr>
          <p:cNvSpPr/>
          <p:nvPr userDrawn="1"/>
        </p:nvSpPr>
        <p:spPr>
          <a:xfrm>
            <a:off x="6686876" y="1064925"/>
            <a:ext cx="627998" cy="26645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1200" b="1" dirty="0">
                <a:latin typeface="Dubai Medium" panose="020B0603030403030204" pitchFamily="34" charset="-78"/>
                <a:cs typeface="Dubai Medium" panose="020B0603030403030204" pitchFamily="34" charset="-78"/>
              </a:rPr>
              <a:t>50</a:t>
            </a:r>
            <a:endParaRPr lang="en-AE" sz="1200" b="1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BE17B60-A8AD-F7AF-7E19-550D3AD8DA49}"/>
              </a:ext>
            </a:extLst>
          </p:cNvPr>
          <p:cNvSpPr/>
          <p:nvPr userDrawn="1"/>
        </p:nvSpPr>
        <p:spPr>
          <a:xfrm>
            <a:off x="650026" y="1046174"/>
            <a:ext cx="2230334" cy="266456"/>
          </a:xfrm>
          <a:prstGeom prst="roundRect">
            <a:avLst/>
          </a:prstGeom>
          <a:solidFill>
            <a:schemeClr val="tx2">
              <a:lumMod val="75000"/>
              <a:lumOff val="25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rtlCol="0" anchor="ctr"/>
          <a:lstStyle/>
          <a:p>
            <a:pPr lvl="0" algn="ctr"/>
            <a:r>
              <a:rPr lang="en-US" sz="1200" b="1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3.3. Resource &amp; Partnership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66516AB-F87C-D517-8DF5-C43454966030}"/>
              </a:ext>
            </a:extLst>
          </p:cNvPr>
          <p:cNvGrpSpPr/>
          <p:nvPr userDrawn="1"/>
        </p:nvGrpSpPr>
        <p:grpSpPr>
          <a:xfrm>
            <a:off x="752337" y="1312622"/>
            <a:ext cx="236712" cy="2866412"/>
            <a:chOff x="650020" y="1095590"/>
            <a:chExt cx="168575" cy="4764743"/>
          </a:xfrm>
        </p:grpSpPr>
        <p:cxnSp>
          <p:nvCxnSpPr>
            <p:cNvPr id="16" name="Connector: Elbow 15">
              <a:extLst>
                <a:ext uri="{FF2B5EF4-FFF2-40B4-BE49-F238E27FC236}">
                  <a16:creationId xmlns:a16="http://schemas.microsoft.com/office/drawing/2014/main" id="{24CD17F2-DB70-F310-E205-2879EEE2C218}"/>
                </a:ext>
              </a:extLst>
            </p:cNvPr>
            <p:cNvCxnSpPr>
              <a:cxnSpLocks/>
              <a:endCxn id="28" idx="1"/>
            </p:cNvCxnSpPr>
            <p:nvPr/>
          </p:nvCxnSpPr>
          <p:spPr>
            <a:xfrm rot="16200000" flipH="1">
              <a:off x="-1653504" y="3399116"/>
              <a:ext cx="4764743" cy="157691"/>
            </a:xfrm>
            <a:prstGeom prst="bentConnector2">
              <a:avLst/>
            </a:prstGeom>
            <a:ln>
              <a:solidFill>
                <a:srgbClr val="2DBEF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F88B4C54-8227-D551-C25E-0050A35C32F7}"/>
                </a:ext>
              </a:extLst>
            </p:cNvPr>
            <p:cNvCxnSpPr>
              <a:cxnSpLocks/>
              <a:endCxn id="19" idx="1"/>
            </p:cNvCxnSpPr>
            <p:nvPr/>
          </p:nvCxnSpPr>
          <p:spPr>
            <a:xfrm>
              <a:off x="650020" y="2226028"/>
              <a:ext cx="168575" cy="2"/>
            </a:xfrm>
            <a:prstGeom prst="straightConnector1">
              <a:avLst/>
            </a:prstGeom>
            <a:ln>
              <a:solidFill>
                <a:srgbClr val="2DBEF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A9483BF-7E8E-5C01-7E4D-953EB80888CD}"/>
                </a:ext>
              </a:extLst>
            </p:cNvPr>
            <p:cNvCxnSpPr>
              <a:cxnSpLocks/>
              <a:endCxn id="20" idx="1"/>
            </p:cNvCxnSpPr>
            <p:nvPr/>
          </p:nvCxnSpPr>
          <p:spPr>
            <a:xfrm>
              <a:off x="650021" y="3437467"/>
              <a:ext cx="157693" cy="0"/>
            </a:xfrm>
            <a:prstGeom prst="straightConnector1">
              <a:avLst/>
            </a:prstGeom>
            <a:ln>
              <a:solidFill>
                <a:srgbClr val="2DBEF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AA3AEDE1-7C4D-412E-E134-0DAF8EA2FD50}"/>
                </a:ext>
              </a:extLst>
            </p:cNvPr>
            <p:cNvCxnSpPr>
              <a:cxnSpLocks/>
              <a:endCxn id="21" idx="1"/>
            </p:cNvCxnSpPr>
            <p:nvPr userDrawn="1"/>
          </p:nvCxnSpPr>
          <p:spPr>
            <a:xfrm>
              <a:off x="650020" y="4648902"/>
              <a:ext cx="157696" cy="0"/>
            </a:xfrm>
            <a:prstGeom prst="straightConnector1">
              <a:avLst/>
            </a:prstGeom>
            <a:ln>
              <a:solidFill>
                <a:srgbClr val="2DBEF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B0D0922-CC27-68A6-BF83-92B197DC3BC6}"/>
              </a:ext>
            </a:extLst>
          </p:cNvPr>
          <p:cNvSpPr/>
          <p:nvPr userDrawn="1"/>
        </p:nvSpPr>
        <p:spPr>
          <a:xfrm>
            <a:off x="989050" y="1683754"/>
            <a:ext cx="5101698" cy="617853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11114"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3.3.1 Supplier’s sustainable partnership - 20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3FBC334-A7FB-041B-3FF5-2315DEAB31F4}"/>
              </a:ext>
            </a:extLst>
          </p:cNvPr>
          <p:cNvSpPr/>
          <p:nvPr userDrawn="1"/>
        </p:nvSpPr>
        <p:spPr>
          <a:xfrm>
            <a:off x="973774" y="2412541"/>
            <a:ext cx="5114511" cy="617852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11114"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3.3.2 Building maintenance, asset management, tools &amp; equipment calibration - 10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385DAF8-174B-5DB3-0680-44F99E3D3B7F}"/>
              </a:ext>
            </a:extLst>
          </p:cNvPr>
          <p:cNvSpPr/>
          <p:nvPr userDrawn="1"/>
        </p:nvSpPr>
        <p:spPr>
          <a:xfrm>
            <a:off x="973774" y="3141327"/>
            <a:ext cx="5114510" cy="617849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11114"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3.3.3  Adaptability &amp; Compatibility with Artificial Intelligence Components - 10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16885A9-12D1-05D0-9A54-CC4174817BCB}"/>
              </a:ext>
            </a:extLst>
          </p:cNvPr>
          <p:cNvSpPr/>
          <p:nvPr userDrawn="1"/>
        </p:nvSpPr>
        <p:spPr>
          <a:xfrm>
            <a:off x="973774" y="3870109"/>
            <a:ext cx="5114510" cy="617849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11114"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3.3.4 Sustainable financial management - 10</a:t>
            </a:r>
          </a:p>
        </p:txBody>
      </p:sp>
    </p:spTree>
    <p:extLst>
      <p:ext uri="{BB962C8B-B14F-4D97-AF65-F5344CB8AC3E}">
        <p14:creationId xmlns:p14="http://schemas.microsoft.com/office/powerpoint/2010/main" val="16023742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or: Elbow 1">
            <a:extLst>
              <a:ext uri="{FF2B5EF4-FFF2-40B4-BE49-F238E27FC236}">
                <a16:creationId xmlns:a16="http://schemas.microsoft.com/office/drawing/2014/main" id="{C4F0D76D-E3EA-42AF-84D2-7E1B843831D8}"/>
              </a:ext>
            </a:extLst>
          </p:cNvPr>
          <p:cNvCxnSpPr>
            <a:cxnSpLocks/>
            <a:endCxn id="7" idx="1"/>
          </p:cNvCxnSpPr>
          <p:nvPr userDrawn="1"/>
        </p:nvCxnSpPr>
        <p:spPr>
          <a:xfrm>
            <a:off x="342411" y="939894"/>
            <a:ext cx="307615" cy="239508"/>
          </a:xfrm>
          <a:prstGeom prst="bentConnector3">
            <a:avLst>
              <a:gd name="adj1" fmla="val 50000"/>
            </a:avLst>
          </a:prstGeom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2D84599-5695-9B18-0285-75185956A0A8}"/>
              </a:ext>
            </a:extLst>
          </p:cNvPr>
          <p:cNvGrpSpPr/>
          <p:nvPr userDrawn="1"/>
        </p:nvGrpSpPr>
        <p:grpSpPr>
          <a:xfrm>
            <a:off x="-59123" y="696277"/>
            <a:ext cx="4181543" cy="298397"/>
            <a:chOff x="-59123" y="1282945"/>
            <a:chExt cx="3408964" cy="2983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6FF00E58-4F66-9972-BB16-DFF3B2FEA10B}"/>
                </a:ext>
              </a:extLst>
            </p:cNvPr>
            <p:cNvSpPr/>
            <p:nvPr/>
          </p:nvSpPr>
          <p:spPr>
            <a:xfrm>
              <a:off x="268224" y="1282945"/>
              <a:ext cx="3081617" cy="266456"/>
            </a:xfrm>
            <a:prstGeom prst="homePlate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457200" marR="0" lvl="1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>
                  <a:solidFill>
                    <a:sysClr val="windowText" lastClr="000000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3. ORGANIZATIONAL COMPETENCIES - 200</a:t>
              </a:r>
            </a:p>
          </p:txBody>
        </p:sp>
        <p:sp>
          <p:nvSpPr>
            <p:cNvPr id="5" name="Parallelogram 4">
              <a:extLst>
                <a:ext uri="{FF2B5EF4-FFF2-40B4-BE49-F238E27FC236}">
                  <a16:creationId xmlns:a16="http://schemas.microsoft.com/office/drawing/2014/main" id="{961B2C5C-84E0-D357-BF81-D1E879A1E95F}"/>
                </a:ext>
              </a:extLst>
            </p:cNvPr>
            <p:cNvSpPr/>
            <p:nvPr userDrawn="1"/>
          </p:nvSpPr>
          <p:spPr>
            <a:xfrm rot="20739943">
              <a:off x="-59123" y="1321558"/>
              <a:ext cx="365793" cy="259784"/>
            </a:xfrm>
            <a:prstGeom prst="parallelogram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dirty="0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588651F-31F6-A940-4E8C-50C5452DEE9A}"/>
              </a:ext>
            </a:extLst>
          </p:cNvPr>
          <p:cNvSpPr/>
          <p:nvPr userDrawn="1"/>
        </p:nvSpPr>
        <p:spPr>
          <a:xfrm>
            <a:off x="6686876" y="1064925"/>
            <a:ext cx="627998" cy="26645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1200" b="1" dirty="0">
                <a:latin typeface="Dubai Medium" panose="020B0603030403030204" pitchFamily="34" charset="-78"/>
                <a:cs typeface="Dubai Medium" panose="020B0603030403030204" pitchFamily="34" charset="-78"/>
              </a:rPr>
              <a:t>50</a:t>
            </a:r>
            <a:endParaRPr lang="en-AE" sz="1200" b="1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93EB313-BF6D-1AE7-335B-E9A04B5B13C3}"/>
              </a:ext>
            </a:extLst>
          </p:cNvPr>
          <p:cNvSpPr/>
          <p:nvPr userDrawn="1"/>
        </p:nvSpPr>
        <p:spPr>
          <a:xfrm>
            <a:off x="650026" y="1046174"/>
            <a:ext cx="2230334" cy="266456"/>
          </a:xfrm>
          <a:prstGeom prst="roundRect">
            <a:avLst/>
          </a:prstGeom>
          <a:solidFill>
            <a:schemeClr val="tx2">
              <a:lumMod val="75000"/>
              <a:lumOff val="25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rtlCol="0" anchor="ctr"/>
          <a:lstStyle/>
          <a:p>
            <a:pPr lvl="0" algn="ctr"/>
            <a:r>
              <a:rPr lang="en-US" sz="1200" b="1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3.3. Resource &amp; Partnership </a:t>
            </a:r>
          </a:p>
        </p:txBody>
      </p:sp>
    </p:spTree>
    <p:extLst>
      <p:ext uri="{BB962C8B-B14F-4D97-AF65-F5344CB8AC3E}">
        <p14:creationId xmlns:p14="http://schemas.microsoft.com/office/powerpoint/2010/main" val="21974881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6F7AD303-86D3-B3F0-AE7C-1A4BDA6D923F}"/>
              </a:ext>
            </a:extLst>
          </p:cNvPr>
          <p:cNvCxnSpPr>
            <a:cxnSpLocks/>
            <a:endCxn id="5" idx="1"/>
          </p:cNvCxnSpPr>
          <p:nvPr userDrawn="1"/>
        </p:nvCxnSpPr>
        <p:spPr>
          <a:xfrm rot="16200000" flipH="1">
            <a:off x="108347" y="1196794"/>
            <a:ext cx="775741" cy="307617"/>
          </a:xfrm>
          <a:prstGeom prst="bentConnector2">
            <a:avLst/>
          </a:prstGeom>
          <a:ln>
            <a:solidFill>
              <a:srgbClr val="24AE7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B64BBF26-4E5B-FBD9-8D7E-8E8398E38841}"/>
              </a:ext>
            </a:extLst>
          </p:cNvPr>
          <p:cNvSpPr txBox="1"/>
          <p:nvPr userDrawn="1"/>
        </p:nvSpPr>
        <p:spPr>
          <a:xfrm>
            <a:off x="377069" y="3735192"/>
            <a:ext cx="6840705" cy="3749997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tIns="180000" bIns="360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C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Answers Guidelines:</a:t>
            </a:r>
          </a:p>
          <a:p>
            <a:pPr>
              <a:lnSpc>
                <a:spcPct val="150000"/>
              </a:lnSpc>
            </a:pPr>
            <a:endParaRPr lang="en-US" sz="1400" b="1" dirty="0">
              <a:solidFill>
                <a:srgbClr val="C000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Actual data, Target data, and Benchmarked data of the last 3 years 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3 Pages only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Font Type: Dubai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Font Color: Black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Font Title size: 14 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Font Subtitle size: 12 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Font Text size: 10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This page is for guidelines, you can delete it once you start your answer.</a:t>
            </a:r>
            <a:endParaRPr lang="en-AE" sz="1600" b="1" dirty="0">
              <a:solidFill>
                <a:schemeClr val="tx1">
                  <a:lumMod val="75000"/>
                  <a:lumOff val="25000"/>
                </a:schemeClr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4C4C355-5202-F699-7C9A-95E1B93E811F}"/>
              </a:ext>
            </a:extLst>
          </p:cNvPr>
          <p:cNvGrpSpPr/>
          <p:nvPr userDrawn="1"/>
        </p:nvGrpSpPr>
        <p:grpSpPr>
          <a:xfrm>
            <a:off x="-59123" y="696277"/>
            <a:ext cx="2916623" cy="298397"/>
            <a:chOff x="-59123" y="1282945"/>
            <a:chExt cx="3215561" cy="2983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35F5CDD6-7606-0214-9041-62E738062750}"/>
                </a:ext>
              </a:extLst>
            </p:cNvPr>
            <p:cNvSpPr/>
            <p:nvPr/>
          </p:nvSpPr>
          <p:spPr>
            <a:xfrm>
              <a:off x="268223" y="1282945"/>
              <a:ext cx="2888215" cy="266456"/>
            </a:xfrm>
            <a:prstGeom prst="homePlate">
              <a:avLst/>
            </a:prstGeom>
            <a:solidFill>
              <a:srgbClr val="B5EF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1"/>
              <a:r>
                <a:rPr lang="en-US" sz="1200" b="1" dirty="0">
                  <a:solidFill>
                    <a:sysClr val="windowText" lastClr="000000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4. Customer Results - 100  </a:t>
              </a:r>
              <a:endParaRPr lang="en-US" sz="1200" b="0" dirty="0">
                <a:solidFill>
                  <a:sysClr val="windowText" lastClr="000000"/>
                </a:solidFill>
                <a:latin typeface="Dubai Medium" panose="020B0603030403030204" pitchFamily="34" charset="-78"/>
                <a:cs typeface="Dubai Medium" panose="020B0603030403030204" pitchFamily="34" charset="-78"/>
              </a:endParaRPr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AB0D56A9-6438-6636-AFA1-601D50211C80}"/>
                </a:ext>
              </a:extLst>
            </p:cNvPr>
            <p:cNvSpPr/>
            <p:nvPr userDrawn="1"/>
          </p:nvSpPr>
          <p:spPr>
            <a:xfrm rot="20739943">
              <a:off x="-59123" y="1321558"/>
              <a:ext cx="365793" cy="259784"/>
            </a:xfrm>
            <a:prstGeom prst="parallelogram">
              <a:avLst/>
            </a:prstGeom>
            <a:solidFill>
              <a:srgbClr val="24AE7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dirty="0"/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378AC98-75F5-FF6B-ED7F-8C075F6684F6}"/>
              </a:ext>
            </a:extLst>
          </p:cNvPr>
          <p:cNvSpPr/>
          <p:nvPr userDrawn="1"/>
        </p:nvSpPr>
        <p:spPr>
          <a:xfrm>
            <a:off x="650026" y="1233394"/>
            <a:ext cx="2702774" cy="264685"/>
          </a:xfrm>
          <a:prstGeom prst="roundRect">
            <a:avLst/>
          </a:prstGeom>
          <a:solidFill>
            <a:srgbClr val="24AE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0" rtlCol="0" anchor="ctr"/>
          <a:lstStyle/>
          <a:p>
            <a:pPr lvl="0" algn="l"/>
            <a:r>
              <a:rPr lang="en-US" sz="1200" b="1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4.1 Customer Perception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2202774-D144-A3A9-B7CF-68ACEFF524E9}"/>
              </a:ext>
            </a:extLst>
          </p:cNvPr>
          <p:cNvSpPr/>
          <p:nvPr userDrawn="1"/>
        </p:nvSpPr>
        <p:spPr>
          <a:xfrm>
            <a:off x="650026" y="1606131"/>
            <a:ext cx="2702774" cy="264685"/>
          </a:xfrm>
          <a:prstGeom prst="roundRect">
            <a:avLst/>
          </a:prstGeom>
          <a:solidFill>
            <a:srgbClr val="24AE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0" rtlCol="0" anchor="ctr"/>
          <a:lstStyle/>
          <a:p>
            <a:pPr lvl="0" algn="l"/>
            <a:r>
              <a:rPr lang="en-US" sz="1200" b="1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4.2 Customer Performance Indicators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09A30D-6491-A165-5E52-B32EAF34D800}"/>
              </a:ext>
            </a:extLst>
          </p:cNvPr>
          <p:cNvCxnSpPr>
            <a:cxnSpLocks/>
            <a:stCxn id="4" idx="1"/>
          </p:cNvCxnSpPr>
          <p:nvPr userDrawn="1"/>
        </p:nvCxnSpPr>
        <p:spPr>
          <a:xfrm flipH="1">
            <a:off x="342409" y="1365737"/>
            <a:ext cx="307617" cy="0"/>
          </a:xfrm>
          <a:prstGeom prst="line">
            <a:avLst/>
          </a:prstGeom>
          <a:ln>
            <a:solidFill>
              <a:srgbClr val="24AE7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939BEF89-18F5-5D6F-4559-50BB5049D5FB}"/>
              </a:ext>
            </a:extLst>
          </p:cNvPr>
          <p:cNvSpPr/>
          <p:nvPr userDrawn="1"/>
        </p:nvSpPr>
        <p:spPr>
          <a:xfrm>
            <a:off x="6595650" y="1231623"/>
            <a:ext cx="627998" cy="266456"/>
          </a:xfrm>
          <a:prstGeom prst="ellipse">
            <a:avLst/>
          </a:prstGeom>
          <a:solidFill>
            <a:srgbClr val="24AE76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1200" b="1" dirty="0">
                <a:latin typeface="Dubai Medium" panose="020B0603030403030204" pitchFamily="34" charset="-78"/>
                <a:cs typeface="Dubai Medium" panose="020B0603030403030204" pitchFamily="34" charset="-78"/>
              </a:rPr>
              <a:t>50</a:t>
            </a:r>
            <a:endParaRPr lang="en-AE" sz="1200" b="1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DFA17DB-4911-DDA4-284F-9E103EEF708A}"/>
              </a:ext>
            </a:extLst>
          </p:cNvPr>
          <p:cNvSpPr/>
          <p:nvPr userDrawn="1"/>
        </p:nvSpPr>
        <p:spPr>
          <a:xfrm>
            <a:off x="6595650" y="1604360"/>
            <a:ext cx="627998" cy="266456"/>
          </a:xfrm>
          <a:prstGeom prst="ellipse">
            <a:avLst/>
          </a:prstGeom>
          <a:solidFill>
            <a:srgbClr val="24AE76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1200" b="1" dirty="0">
                <a:latin typeface="Dubai Medium" panose="020B0603030403030204" pitchFamily="34" charset="-78"/>
                <a:cs typeface="Dubai Medium" panose="020B0603030403030204" pitchFamily="34" charset="-78"/>
              </a:rPr>
              <a:t>50</a:t>
            </a:r>
            <a:endParaRPr lang="en-AE" sz="1200" b="1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917544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or: Elbow 1">
            <a:extLst>
              <a:ext uri="{FF2B5EF4-FFF2-40B4-BE49-F238E27FC236}">
                <a16:creationId xmlns:a16="http://schemas.microsoft.com/office/drawing/2014/main" id="{81364824-BE11-1AE3-BF34-643055200DCE}"/>
              </a:ext>
            </a:extLst>
          </p:cNvPr>
          <p:cNvCxnSpPr>
            <a:cxnSpLocks/>
            <a:endCxn id="19" idx="1"/>
          </p:cNvCxnSpPr>
          <p:nvPr userDrawn="1"/>
        </p:nvCxnSpPr>
        <p:spPr>
          <a:xfrm>
            <a:off x="342410" y="939893"/>
            <a:ext cx="307616" cy="240395"/>
          </a:xfrm>
          <a:prstGeom prst="bentConnector3">
            <a:avLst>
              <a:gd name="adj1" fmla="val 50000"/>
            </a:avLst>
          </a:prstGeom>
          <a:ln>
            <a:solidFill>
              <a:srgbClr val="24AE7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19724E7-C276-A6C1-E634-498DAFDD9988}"/>
              </a:ext>
            </a:extLst>
          </p:cNvPr>
          <p:cNvSpPr/>
          <p:nvPr userDrawn="1"/>
        </p:nvSpPr>
        <p:spPr>
          <a:xfrm>
            <a:off x="650026" y="1047945"/>
            <a:ext cx="2207474" cy="264685"/>
          </a:xfrm>
          <a:prstGeom prst="roundRect">
            <a:avLst/>
          </a:prstGeom>
          <a:solidFill>
            <a:srgbClr val="24AE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0" rtlCol="0" anchor="ctr"/>
          <a:lstStyle/>
          <a:p>
            <a:pPr lvl="0" algn="ctr"/>
            <a:r>
              <a:rPr lang="en-US" sz="1200" b="1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4.1 Customer Perception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CE8FBED-C255-E98E-832F-3C1C0696CDE1}"/>
              </a:ext>
            </a:extLst>
          </p:cNvPr>
          <p:cNvSpPr/>
          <p:nvPr userDrawn="1"/>
        </p:nvSpPr>
        <p:spPr>
          <a:xfrm>
            <a:off x="6595650" y="1060090"/>
            <a:ext cx="627998" cy="266456"/>
          </a:xfrm>
          <a:prstGeom prst="ellipse">
            <a:avLst/>
          </a:prstGeom>
          <a:solidFill>
            <a:srgbClr val="24AE76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1200" b="1" dirty="0">
                <a:latin typeface="Dubai Medium" panose="020B0603030403030204" pitchFamily="34" charset="-78"/>
                <a:cs typeface="Dubai Medium" panose="020B0603030403030204" pitchFamily="34" charset="-78"/>
              </a:rPr>
              <a:t>50</a:t>
            </a:r>
            <a:endParaRPr lang="en-AE" sz="1200" b="1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9BB15A3-6D90-B329-303D-D226BB8BC1EA}"/>
              </a:ext>
            </a:extLst>
          </p:cNvPr>
          <p:cNvGrpSpPr/>
          <p:nvPr userDrawn="1"/>
        </p:nvGrpSpPr>
        <p:grpSpPr>
          <a:xfrm>
            <a:off x="-59123" y="696277"/>
            <a:ext cx="2916623" cy="298397"/>
            <a:chOff x="-59123" y="1282945"/>
            <a:chExt cx="3215561" cy="2983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B604AA7A-12E8-05DB-DDBB-FC87D500AC34}"/>
                </a:ext>
              </a:extLst>
            </p:cNvPr>
            <p:cNvSpPr/>
            <p:nvPr/>
          </p:nvSpPr>
          <p:spPr>
            <a:xfrm>
              <a:off x="268223" y="1282945"/>
              <a:ext cx="2888215" cy="266456"/>
            </a:xfrm>
            <a:prstGeom prst="homePlate">
              <a:avLst/>
            </a:prstGeom>
            <a:solidFill>
              <a:srgbClr val="B5EF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1"/>
              <a:r>
                <a:rPr lang="en-US" sz="1200" b="1" dirty="0">
                  <a:solidFill>
                    <a:sysClr val="windowText" lastClr="000000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4. Customer Results - 100  </a:t>
              </a:r>
              <a:endParaRPr lang="en-US" sz="1200" b="0" dirty="0">
                <a:solidFill>
                  <a:sysClr val="windowText" lastClr="000000"/>
                </a:solidFill>
                <a:latin typeface="Dubai Medium" panose="020B0603030403030204" pitchFamily="34" charset="-78"/>
                <a:cs typeface="Dubai Medium" panose="020B0603030403030204" pitchFamily="34" charset="-78"/>
              </a:endParaRPr>
            </a:p>
          </p:txBody>
        </p:sp>
        <p:sp>
          <p:nvSpPr>
            <p:cNvPr id="5" name="Parallelogram 4">
              <a:extLst>
                <a:ext uri="{FF2B5EF4-FFF2-40B4-BE49-F238E27FC236}">
                  <a16:creationId xmlns:a16="http://schemas.microsoft.com/office/drawing/2014/main" id="{13B6FCC6-5BD8-343A-AF96-2E59F57518DB}"/>
                </a:ext>
              </a:extLst>
            </p:cNvPr>
            <p:cNvSpPr/>
            <p:nvPr userDrawn="1"/>
          </p:nvSpPr>
          <p:spPr>
            <a:xfrm rot="20739943">
              <a:off x="-59123" y="1321558"/>
              <a:ext cx="365793" cy="259784"/>
            </a:xfrm>
            <a:prstGeom prst="parallelogram">
              <a:avLst/>
            </a:prstGeom>
            <a:solidFill>
              <a:srgbClr val="24AE7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dirty="0"/>
            </a:p>
          </p:txBody>
        </p:sp>
      </p:grpSp>
    </p:spTree>
    <p:extLst>
      <p:ext uri="{BB962C8B-B14F-4D97-AF65-F5344CB8AC3E}">
        <p14:creationId xmlns:p14="http://schemas.microsoft.com/office/powerpoint/2010/main" val="40360031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1EFF8A21-F356-05EC-02C4-46734ECB0F92}"/>
              </a:ext>
            </a:extLst>
          </p:cNvPr>
          <p:cNvCxnSpPr>
            <a:cxnSpLocks/>
            <a:endCxn id="9" idx="1"/>
          </p:cNvCxnSpPr>
          <p:nvPr userDrawn="1"/>
        </p:nvCxnSpPr>
        <p:spPr>
          <a:xfrm>
            <a:off x="342410" y="939893"/>
            <a:ext cx="307616" cy="240395"/>
          </a:xfrm>
          <a:prstGeom prst="bentConnector3">
            <a:avLst>
              <a:gd name="adj1" fmla="val 50000"/>
            </a:avLst>
          </a:prstGeom>
          <a:ln>
            <a:solidFill>
              <a:srgbClr val="24AE7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EB9D3A1-479C-2A0A-63B6-2EBE160F4AF8}"/>
              </a:ext>
            </a:extLst>
          </p:cNvPr>
          <p:cNvSpPr/>
          <p:nvPr userDrawn="1"/>
        </p:nvSpPr>
        <p:spPr>
          <a:xfrm>
            <a:off x="650026" y="1047945"/>
            <a:ext cx="2870414" cy="264685"/>
          </a:xfrm>
          <a:prstGeom prst="roundRect">
            <a:avLst/>
          </a:prstGeom>
          <a:solidFill>
            <a:srgbClr val="24AE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0" rtlCol="0" anchor="ctr"/>
          <a:lstStyle/>
          <a:p>
            <a:pPr lvl="0" algn="ctr"/>
            <a:r>
              <a:rPr lang="en-US" sz="1200" b="1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4.2 Customer Performance Indicators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59D32B1-5D25-4C4D-7E6F-364D6CD9A624}"/>
              </a:ext>
            </a:extLst>
          </p:cNvPr>
          <p:cNvSpPr/>
          <p:nvPr userDrawn="1"/>
        </p:nvSpPr>
        <p:spPr>
          <a:xfrm>
            <a:off x="6595650" y="1060090"/>
            <a:ext cx="627998" cy="266456"/>
          </a:xfrm>
          <a:prstGeom prst="ellipse">
            <a:avLst/>
          </a:prstGeom>
          <a:solidFill>
            <a:srgbClr val="24AE76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1200" b="1" dirty="0">
                <a:latin typeface="Dubai Medium" panose="020B0603030403030204" pitchFamily="34" charset="-78"/>
                <a:cs typeface="Dubai Medium" panose="020B0603030403030204" pitchFamily="34" charset="-78"/>
              </a:rPr>
              <a:t>50</a:t>
            </a:r>
            <a:endParaRPr lang="en-AE" sz="1200" b="1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0746C90-7620-33C7-0481-80C7A8C35E20}"/>
              </a:ext>
            </a:extLst>
          </p:cNvPr>
          <p:cNvGrpSpPr/>
          <p:nvPr userDrawn="1"/>
        </p:nvGrpSpPr>
        <p:grpSpPr>
          <a:xfrm>
            <a:off x="-59123" y="696277"/>
            <a:ext cx="2916623" cy="298397"/>
            <a:chOff x="-59123" y="1282945"/>
            <a:chExt cx="3215561" cy="2983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Arrow: Pentagon 11">
              <a:extLst>
                <a:ext uri="{FF2B5EF4-FFF2-40B4-BE49-F238E27FC236}">
                  <a16:creationId xmlns:a16="http://schemas.microsoft.com/office/drawing/2014/main" id="{A0628F2F-2FA8-3E93-0634-796C464A6F00}"/>
                </a:ext>
              </a:extLst>
            </p:cNvPr>
            <p:cNvSpPr/>
            <p:nvPr/>
          </p:nvSpPr>
          <p:spPr>
            <a:xfrm>
              <a:off x="268223" y="1282945"/>
              <a:ext cx="2888215" cy="266456"/>
            </a:xfrm>
            <a:prstGeom prst="homePlate">
              <a:avLst/>
            </a:prstGeom>
            <a:solidFill>
              <a:srgbClr val="B5EF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1"/>
              <a:r>
                <a:rPr lang="en-US" sz="1200" b="1" dirty="0">
                  <a:solidFill>
                    <a:sysClr val="windowText" lastClr="000000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4. Customer Results - 100  </a:t>
              </a:r>
              <a:endParaRPr lang="en-US" sz="1200" b="0" dirty="0">
                <a:solidFill>
                  <a:sysClr val="windowText" lastClr="000000"/>
                </a:solidFill>
                <a:latin typeface="Dubai Medium" panose="020B0603030403030204" pitchFamily="34" charset="-78"/>
                <a:cs typeface="Dubai Medium" panose="020B0603030403030204" pitchFamily="34" charset="-78"/>
              </a:endParaRPr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C90A7286-F7F3-AAEA-0EFE-784042851836}"/>
                </a:ext>
              </a:extLst>
            </p:cNvPr>
            <p:cNvSpPr/>
            <p:nvPr userDrawn="1"/>
          </p:nvSpPr>
          <p:spPr>
            <a:xfrm rot="20739943">
              <a:off x="-59123" y="1321558"/>
              <a:ext cx="365793" cy="259784"/>
            </a:xfrm>
            <a:prstGeom prst="parallelogram">
              <a:avLst/>
            </a:prstGeom>
            <a:solidFill>
              <a:srgbClr val="24AE7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dirty="0"/>
            </a:p>
          </p:txBody>
        </p:sp>
      </p:grpSp>
    </p:spTree>
    <p:extLst>
      <p:ext uri="{BB962C8B-B14F-4D97-AF65-F5344CB8AC3E}">
        <p14:creationId xmlns:p14="http://schemas.microsoft.com/office/powerpoint/2010/main" val="34198461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B64BBF26-4E5B-FBD9-8D7E-8E8398E38841}"/>
              </a:ext>
            </a:extLst>
          </p:cNvPr>
          <p:cNvSpPr txBox="1"/>
          <p:nvPr userDrawn="1"/>
        </p:nvSpPr>
        <p:spPr>
          <a:xfrm>
            <a:off x="377069" y="4375578"/>
            <a:ext cx="6840705" cy="3749997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tIns="180000" bIns="360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C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Answers Guidelines:</a:t>
            </a:r>
          </a:p>
          <a:p>
            <a:pPr>
              <a:lnSpc>
                <a:spcPct val="150000"/>
              </a:lnSpc>
            </a:pPr>
            <a:endParaRPr lang="en-US" sz="1400" b="1" dirty="0">
              <a:solidFill>
                <a:srgbClr val="C000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Actual data, Target data, and Benchmarked data of the last 3 years 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6 Pages only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Font Type: Dubai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Font Color: Black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Font Title size: 14 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Font Subtitle size: 12 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Font Text size: 10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This page is for guidelines, you can delete it once you start your answer.</a:t>
            </a:r>
            <a:endParaRPr lang="en-AE" sz="1600" b="1" dirty="0">
              <a:solidFill>
                <a:schemeClr val="tx1">
                  <a:lumMod val="75000"/>
                  <a:lumOff val="25000"/>
                </a:schemeClr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56A167E-FFF6-C3F1-E914-ABD119D1F0C9}"/>
              </a:ext>
            </a:extLst>
          </p:cNvPr>
          <p:cNvGrpSpPr/>
          <p:nvPr userDrawn="1"/>
        </p:nvGrpSpPr>
        <p:grpSpPr>
          <a:xfrm>
            <a:off x="-59123" y="696277"/>
            <a:ext cx="2764223" cy="298397"/>
            <a:chOff x="-59123" y="1282945"/>
            <a:chExt cx="3047542" cy="2983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9DDF8FF1-F05F-57C2-DF3F-E948EB668D38}"/>
                </a:ext>
              </a:extLst>
            </p:cNvPr>
            <p:cNvSpPr/>
            <p:nvPr/>
          </p:nvSpPr>
          <p:spPr>
            <a:xfrm>
              <a:off x="268222" y="1282945"/>
              <a:ext cx="2720197" cy="266456"/>
            </a:xfrm>
            <a:prstGeom prst="homePlate">
              <a:avLst/>
            </a:prstGeom>
            <a:solidFill>
              <a:srgbClr val="B5EF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1"/>
              <a:r>
                <a:rPr lang="en-US" sz="1200" b="1" dirty="0">
                  <a:solidFill>
                    <a:sysClr val="windowText" lastClr="000000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5. ESG Results - 200 </a:t>
              </a:r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C059F8C7-6D3A-4C7A-237E-B4DAB1DD4581}"/>
                </a:ext>
              </a:extLst>
            </p:cNvPr>
            <p:cNvSpPr/>
            <p:nvPr userDrawn="1"/>
          </p:nvSpPr>
          <p:spPr>
            <a:xfrm rot="20739943">
              <a:off x="-59123" y="1321558"/>
              <a:ext cx="365793" cy="259784"/>
            </a:xfrm>
            <a:prstGeom prst="parallelogram">
              <a:avLst/>
            </a:prstGeom>
            <a:solidFill>
              <a:srgbClr val="24AE7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dirty="0"/>
            </a:p>
          </p:txBody>
        </p:sp>
      </p:grpSp>
      <p:cxnSp>
        <p:nvCxnSpPr>
          <p:cNvPr id="2" name="Connector: Elbow 1">
            <a:extLst>
              <a:ext uri="{FF2B5EF4-FFF2-40B4-BE49-F238E27FC236}">
                <a16:creationId xmlns:a16="http://schemas.microsoft.com/office/drawing/2014/main" id="{76A4C989-FE01-77BF-8FB2-CDA6576B5883}"/>
              </a:ext>
            </a:extLst>
          </p:cNvPr>
          <p:cNvCxnSpPr>
            <a:cxnSpLocks/>
            <a:endCxn id="4" idx="1"/>
          </p:cNvCxnSpPr>
          <p:nvPr userDrawn="1"/>
        </p:nvCxnSpPr>
        <p:spPr>
          <a:xfrm rot="16200000" flipH="1">
            <a:off x="108347" y="1196794"/>
            <a:ext cx="775741" cy="307617"/>
          </a:xfrm>
          <a:prstGeom prst="bentConnector2">
            <a:avLst/>
          </a:prstGeom>
          <a:ln>
            <a:solidFill>
              <a:srgbClr val="24AE7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90D7C09-C38A-C70D-7FA6-0DDAF3DA8EA7}"/>
              </a:ext>
            </a:extLst>
          </p:cNvPr>
          <p:cNvSpPr/>
          <p:nvPr userDrawn="1"/>
        </p:nvSpPr>
        <p:spPr>
          <a:xfrm>
            <a:off x="650026" y="1233394"/>
            <a:ext cx="2702774" cy="264685"/>
          </a:xfrm>
          <a:prstGeom prst="roundRect">
            <a:avLst/>
          </a:prstGeom>
          <a:solidFill>
            <a:srgbClr val="24AE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0" rtlCol="0" anchor="ctr"/>
          <a:lstStyle/>
          <a:p>
            <a:pPr lvl="0" algn="l"/>
            <a:r>
              <a:rPr lang="en-US" sz="1200" b="1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5.1 ESG  Perception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CAB764F-D2CF-5DDD-99FB-90A225E842FB}"/>
              </a:ext>
            </a:extLst>
          </p:cNvPr>
          <p:cNvSpPr/>
          <p:nvPr userDrawn="1"/>
        </p:nvSpPr>
        <p:spPr>
          <a:xfrm>
            <a:off x="650026" y="1606131"/>
            <a:ext cx="2702774" cy="264685"/>
          </a:xfrm>
          <a:prstGeom prst="roundRect">
            <a:avLst/>
          </a:prstGeom>
          <a:solidFill>
            <a:srgbClr val="24AE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0" rtlCol="0" anchor="ctr"/>
          <a:lstStyle/>
          <a:p>
            <a:pPr lvl="0" algn="l"/>
            <a:r>
              <a:rPr lang="en-US" sz="1200" b="1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5.2 ESG  Performance Indicators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2FD1773-BC32-C61C-E5AB-1D99A36CCA49}"/>
              </a:ext>
            </a:extLst>
          </p:cNvPr>
          <p:cNvCxnSpPr>
            <a:cxnSpLocks/>
            <a:stCxn id="3" idx="1"/>
          </p:cNvCxnSpPr>
          <p:nvPr userDrawn="1"/>
        </p:nvCxnSpPr>
        <p:spPr>
          <a:xfrm flipH="1">
            <a:off x="342409" y="1365737"/>
            <a:ext cx="307617" cy="0"/>
          </a:xfrm>
          <a:prstGeom prst="line">
            <a:avLst/>
          </a:prstGeom>
          <a:ln>
            <a:solidFill>
              <a:srgbClr val="24AE7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71FDDBB4-2B96-4EBF-F8A4-91BEB55DACA3}"/>
              </a:ext>
            </a:extLst>
          </p:cNvPr>
          <p:cNvSpPr/>
          <p:nvPr userDrawn="1"/>
        </p:nvSpPr>
        <p:spPr>
          <a:xfrm>
            <a:off x="6595650" y="1231623"/>
            <a:ext cx="627998" cy="266456"/>
          </a:xfrm>
          <a:prstGeom prst="ellipse">
            <a:avLst/>
          </a:prstGeom>
          <a:solidFill>
            <a:srgbClr val="24AE76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1200" b="1" dirty="0">
                <a:latin typeface="Dubai Medium" panose="020B0603030403030204" pitchFamily="34" charset="-78"/>
                <a:cs typeface="Dubai Medium" panose="020B0603030403030204" pitchFamily="34" charset="-78"/>
              </a:rPr>
              <a:t>100</a:t>
            </a:r>
            <a:endParaRPr lang="en-AE" sz="1200" b="1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5420962-34C3-DD57-7E68-47FBF1E87419}"/>
              </a:ext>
            </a:extLst>
          </p:cNvPr>
          <p:cNvSpPr/>
          <p:nvPr userDrawn="1"/>
        </p:nvSpPr>
        <p:spPr>
          <a:xfrm>
            <a:off x="6595650" y="1604360"/>
            <a:ext cx="627998" cy="266456"/>
          </a:xfrm>
          <a:prstGeom prst="ellipse">
            <a:avLst/>
          </a:prstGeom>
          <a:solidFill>
            <a:srgbClr val="24AE76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1200" b="1" dirty="0">
                <a:latin typeface="Dubai Medium" panose="020B0603030403030204" pitchFamily="34" charset="-78"/>
                <a:cs typeface="Dubai Medium" panose="020B0603030403030204" pitchFamily="34" charset="-78"/>
              </a:rPr>
              <a:t>100</a:t>
            </a:r>
            <a:endParaRPr lang="en-AE" sz="1200" b="1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2751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AE89CEA-2295-63BD-6537-59A4BC1C7B6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94821212"/>
              </p:ext>
            </p:extLst>
          </p:nvPr>
        </p:nvGraphicFramePr>
        <p:xfrm>
          <a:off x="550500" y="1125110"/>
          <a:ext cx="6458673" cy="500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58673">
                  <a:extLst>
                    <a:ext uri="{9D8B030D-6E8A-4147-A177-3AD203B41FA5}">
                      <a16:colId xmlns:a16="http://schemas.microsoft.com/office/drawing/2014/main" val="531571145"/>
                    </a:ext>
                  </a:extLst>
                </a:gridCol>
              </a:tblGrid>
              <a:tr h="50073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Organizational Structure Chart:</a:t>
                      </a:r>
                      <a:endParaRPr lang="en-AE" sz="1200" b="1" dirty="0">
                        <a:solidFill>
                          <a:schemeClr val="bg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6A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8339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D721AF0-137F-66D6-7A43-EA9DDB58B059}"/>
              </a:ext>
            </a:extLst>
          </p:cNvPr>
          <p:cNvSpPr txBox="1"/>
          <p:nvPr userDrawn="1"/>
        </p:nvSpPr>
        <p:spPr>
          <a:xfrm>
            <a:off x="2240645" y="810622"/>
            <a:ext cx="3078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B31D14"/>
                </a:solidFill>
                <a:effectLst/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  <a:t>1 Page Only</a:t>
            </a:r>
            <a:endParaRPr lang="en-AE" sz="1400" b="1" dirty="0">
              <a:solidFill>
                <a:srgbClr val="B31D14"/>
              </a:solidFill>
              <a:effectLst/>
              <a:latin typeface="Dubai" panose="020B0503030403030204" pitchFamily="34" charset="-78"/>
              <a:ea typeface="Times New Roman" panose="02020603050405020304" pitchFamily="18" charset="0"/>
              <a:cs typeface="Dubai" panose="020B0503030403030204" pitchFamily="34" charset="-78"/>
            </a:endParaRPr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43F2C2FA-8097-ED90-2651-9E812697C167}"/>
              </a:ext>
            </a:extLst>
          </p:cNvPr>
          <p:cNvSpPr/>
          <p:nvPr userDrawn="1"/>
        </p:nvSpPr>
        <p:spPr>
          <a:xfrm>
            <a:off x="2240645" y="442087"/>
            <a:ext cx="3078384" cy="361824"/>
          </a:xfrm>
          <a:prstGeom prst="round2DiagRect">
            <a:avLst>
              <a:gd name="adj1" fmla="val 38191"/>
              <a:gd name="adj2" fmla="val 0"/>
            </a:avLst>
          </a:prstGeom>
          <a:solidFill>
            <a:srgbClr val="B3201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bIns="0" rtlCol="0" anchor="t" anchorCtr="0">
            <a:spAutoFit/>
          </a:bodyPr>
          <a:lstStyle/>
          <a:p>
            <a:pPr algn="ctr"/>
            <a:r>
              <a:rPr lang="en-US" sz="1600" b="1" i="0" cap="none" spc="50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FACTS &amp; FIGURES </a:t>
            </a:r>
          </a:p>
        </p:txBody>
      </p:sp>
    </p:spTree>
    <p:extLst>
      <p:ext uri="{BB962C8B-B14F-4D97-AF65-F5344CB8AC3E}">
        <p14:creationId xmlns:p14="http://schemas.microsoft.com/office/powerpoint/2010/main" val="11735274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C9B86274-168F-A14D-733F-EF420165B3D4}"/>
              </a:ext>
            </a:extLst>
          </p:cNvPr>
          <p:cNvCxnSpPr>
            <a:cxnSpLocks/>
            <a:endCxn id="6" idx="1"/>
          </p:cNvCxnSpPr>
          <p:nvPr userDrawn="1"/>
        </p:nvCxnSpPr>
        <p:spPr>
          <a:xfrm>
            <a:off x="342410" y="939893"/>
            <a:ext cx="307616" cy="240395"/>
          </a:xfrm>
          <a:prstGeom prst="bentConnector3">
            <a:avLst>
              <a:gd name="adj1" fmla="val 50000"/>
            </a:avLst>
          </a:prstGeom>
          <a:ln>
            <a:solidFill>
              <a:srgbClr val="24AE7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DD09E0D7-94F8-28B7-977F-8E68C21E767D}"/>
              </a:ext>
            </a:extLst>
          </p:cNvPr>
          <p:cNvGrpSpPr/>
          <p:nvPr userDrawn="1"/>
        </p:nvGrpSpPr>
        <p:grpSpPr>
          <a:xfrm>
            <a:off x="-59123" y="696277"/>
            <a:ext cx="2764223" cy="298397"/>
            <a:chOff x="-59123" y="1282945"/>
            <a:chExt cx="3047542" cy="2983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Arrow: Pentagon 2">
              <a:extLst>
                <a:ext uri="{FF2B5EF4-FFF2-40B4-BE49-F238E27FC236}">
                  <a16:creationId xmlns:a16="http://schemas.microsoft.com/office/drawing/2014/main" id="{DC10DB16-6769-E237-CDD6-B813985138EF}"/>
                </a:ext>
              </a:extLst>
            </p:cNvPr>
            <p:cNvSpPr/>
            <p:nvPr/>
          </p:nvSpPr>
          <p:spPr>
            <a:xfrm>
              <a:off x="268222" y="1282945"/>
              <a:ext cx="2720197" cy="266456"/>
            </a:xfrm>
            <a:prstGeom prst="homePlate">
              <a:avLst/>
            </a:prstGeom>
            <a:solidFill>
              <a:srgbClr val="B5EF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1"/>
              <a:r>
                <a:rPr lang="en-US" sz="1200" b="1" dirty="0">
                  <a:solidFill>
                    <a:sysClr val="windowText" lastClr="000000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5. ESG Results - 200 </a:t>
              </a:r>
            </a:p>
          </p:txBody>
        </p:sp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3A44ABC5-992A-0576-61F5-D0F29CD81119}"/>
                </a:ext>
              </a:extLst>
            </p:cNvPr>
            <p:cNvSpPr/>
            <p:nvPr userDrawn="1"/>
          </p:nvSpPr>
          <p:spPr>
            <a:xfrm rot="20739943">
              <a:off x="-59123" y="1321558"/>
              <a:ext cx="365793" cy="259784"/>
            </a:xfrm>
            <a:prstGeom prst="parallelogram">
              <a:avLst/>
            </a:prstGeom>
            <a:solidFill>
              <a:srgbClr val="24AE7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dirty="0"/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A83FE4D-C355-6E9E-841F-BE71C5A51995}"/>
              </a:ext>
            </a:extLst>
          </p:cNvPr>
          <p:cNvSpPr/>
          <p:nvPr userDrawn="1"/>
        </p:nvSpPr>
        <p:spPr>
          <a:xfrm>
            <a:off x="650026" y="1047945"/>
            <a:ext cx="2207474" cy="264685"/>
          </a:xfrm>
          <a:prstGeom prst="roundRect">
            <a:avLst/>
          </a:prstGeom>
          <a:solidFill>
            <a:srgbClr val="24AE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0" rtlCol="0" anchor="ctr"/>
          <a:lstStyle/>
          <a:p>
            <a:pPr lvl="0" algn="ctr"/>
            <a:r>
              <a:rPr lang="en-US" sz="1200" b="1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5.1 ESG  Perception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1457DB3-0B5D-69FB-EE12-F52590A378A8}"/>
              </a:ext>
            </a:extLst>
          </p:cNvPr>
          <p:cNvSpPr/>
          <p:nvPr userDrawn="1"/>
        </p:nvSpPr>
        <p:spPr>
          <a:xfrm>
            <a:off x="6595650" y="1060090"/>
            <a:ext cx="627998" cy="266456"/>
          </a:xfrm>
          <a:prstGeom prst="ellipse">
            <a:avLst/>
          </a:prstGeom>
          <a:solidFill>
            <a:srgbClr val="24AE76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1200" b="1" dirty="0">
                <a:latin typeface="Dubai Medium" panose="020B0603030403030204" pitchFamily="34" charset="-78"/>
                <a:cs typeface="Dubai Medium" panose="020B0603030403030204" pitchFamily="34" charset="-78"/>
              </a:rPr>
              <a:t>100</a:t>
            </a:r>
            <a:endParaRPr lang="en-AE" sz="1200" b="1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105583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or: Elbow 1">
            <a:extLst>
              <a:ext uri="{FF2B5EF4-FFF2-40B4-BE49-F238E27FC236}">
                <a16:creationId xmlns:a16="http://schemas.microsoft.com/office/drawing/2014/main" id="{B8CB2A6E-A96B-F106-4271-87DD18B2C3DA}"/>
              </a:ext>
            </a:extLst>
          </p:cNvPr>
          <p:cNvCxnSpPr>
            <a:cxnSpLocks/>
            <a:endCxn id="11" idx="1"/>
          </p:cNvCxnSpPr>
          <p:nvPr userDrawn="1"/>
        </p:nvCxnSpPr>
        <p:spPr>
          <a:xfrm>
            <a:off x="342410" y="939893"/>
            <a:ext cx="307616" cy="240395"/>
          </a:xfrm>
          <a:prstGeom prst="bentConnector3">
            <a:avLst>
              <a:gd name="adj1" fmla="val 50000"/>
            </a:avLst>
          </a:prstGeom>
          <a:ln>
            <a:solidFill>
              <a:srgbClr val="24AE7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5F9947B5-A41B-F5A0-7A28-FB1A42D98122}"/>
              </a:ext>
            </a:extLst>
          </p:cNvPr>
          <p:cNvGrpSpPr/>
          <p:nvPr userDrawn="1"/>
        </p:nvGrpSpPr>
        <p:grpSpPr>
          <a:xfrm>
            <a:off x="-59123" y="696277"/>
            <a:ext cx="2764223" cy="298397"/>
            <a:chOff x="-59123" y="1282945"/>
            <a:chExt cx="3047542" cy="2983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Arrow: Pentagon 5">
              <a:extLst>
                <a:ext uri="{FF2B5EF4-FFF2-40B4-BE49-F238E27FC236}">
                  <a16:creationId xmlns:a16="http://schemas.microsoft.com/office/drawing/2014/main" id="{6B778F82-0161-00DC-2BE8-59540D459D58}"/>
                </a:ext>
              </a:extLst>
            </p:cNvPr>
            <p:cNvSpPr/>
            <p:nvPr/>
          </p:nvSpPr>
          <p:spPr>
            <a:xfrm>
              <a:off x="268222" y="1282945"/>
              <a:ext cx="2720197" cy="266456"/>
            </a:xfrm>
            <a:prstGeom prst="homePlate">
              <a:avLst/>
            </a:prstGeom>
            <a:solidFill>
              <a:srgbClr val="B5EF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1"/>
              <a:r>
                <a:rPr lang="en-US" sz="1200" b="1" dirty="0">
                  <a:solidFill>
                    <a:sysClr val="windowText" lastClr="000000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5. ESG Results - 200 </a:t>
              </a:r>
            </a:p>
          </p:txBody>
        </p:sp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F22A711B-B885-8DF4-DC88-A47D176A21C9}"/>
                </a:ext>
              </a:extLst>
            </p:cNvPr>
            <p:cNvSpPr/>
            <p:nvPr userDrawn="1"/>
          </p:nvSpPr>
          <p:spPr>
            <a:xfrm rot="20739943">
              <a:off x="-59123" y="1321558"/>
              <a:ext cx="365793" cy="259784"/>
            </a:xfrm>
            <a:prstGeom prst="parallelogram">
              <a:avLst/>
            </a:prstGeom>
            <a:solidFill>
              <a:srgbClr val="24AE7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dirty="0"/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71ABEC7-67EC-C236-AA9F-8C6D52E60173}"/>
              </a:ext>
            </a:extLst>
          </p:cNvPr>
          <p:cNvSpPr/>
          <p:nvPr userDrawn="1"/>
        </p:nvSpPr>
        <p:spPr>
          <a:xfrm>
            <a:off x="650026" y="1047945"/>
            <a:ext cx="2593046" cy="264685"/>
          </a:xfrm>
          <a:prstGeom prst="roundRect">
            <a:avLst/>
          </a:prstGeom>
          <a:solidFill>
            <a:srgbClr val="24AE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0" rtlCol="0" anchor="ctr"/>
          <a:lstStyle/>
          <a:p>
            <a:pPr lvl="0" algn="ctr"/>
            <a:r>
              <a:rPr lang="en-US" sz="1200" b="1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5.2 ESG  Performance Indicators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2FA56B5-C6D0-6417-AAFD-EE36883C674B}"/>
              </a:ext>
            </a:extLst>
          </p:cNvPr>
          <p:cNvSpPr/>
          <p:nvPr userDrawn="1"/>
        </p:nvSpPr>
        <p:spPr>
          <a:xfrm>
            <a:off x="6595650" y="1060090"/>
            <a:ext cx="627998" cy="266456"/>
          </a:xfrm>
          <a:prstGeom prst="ellipse">
            <a:avLst/>
          </a:prstGeom>
          <a:solidFill>
            <a:srgbClr val="24AE76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1200" b="1" dirty="0">
                <a:latin typeface="Dubai Medium" panose="020B0603030403030204" pitchFamily="34" charset="-78"/>
                <a:cs typeface="Dubai Medium" panose="020B0603030403030204" pitchFamily="34" charset="-78"/>
              </a:rPr>
              <a:t>100</a:t>
            </a:r>
            <a:endParaRPr lang="en-AE" sz="1200" b="1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886225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B64BBF26-4E5B-FBD9-8D7E-8E8398E38841}"/>
              </a:ext>
            </a:extLst>
          </p:cNvPr>
          <p:cNvSpPr txBox="1"/>
          <p:nvPr userDrawn="1"/>
        </p:nvSpPr>
        <p:spPr>
          <a:xfrm>
            <a:off x="377069" y="4184638"/>
            <a:ext cx="6840705" cy="3749997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tIns="180000" bIns="360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C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Answers Guidelines:</a:t>
            </a:r>
          </a:p>
          <a:p>
            <a:pPr>
              <a:lnSpc>
                <a:spcPct val="150000"/>
              </a:lnSpc>
            </a:pPr>
            <a:endParaRPr lang="en-US" sz="1400" b="1" dirty="0">
              <a:solidFill>
                <a:srgbClr val="C000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Actual data, Target data, and Benchmarked data of the last 3 years 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3 Pages only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Font Type: Dubai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Font Color: Black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Font Title size: 14 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Font Subtitle size: 12 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Font Text size: 10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This page is for guidelines, you can delete it once you start your answer.</a:t>
            </a:r>
            <a:endParaRPr lang="en-AE" sz="1600" b="1" dirty="0">
              <a:solidFill>
                <a:schemeClr val="tx1">
                  <a:lumMod val="75000"/>
                  <a:lumOff val="25000"/>
                </a:schemeClr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3F8F6B8-2F56-9ED4-7E99-56A3E2495480}"/>
              </a:ext>
            </a:extLst>
          </p:cNvPr>
          <p:cNvGrpSpPr/>
          <p:nvPr userDrawn="1"/>
        </p:nvGrpSpPr>
        <p:grpSpPr>
          <a:xfrm>
            <a:off x="-59123" y="696277"/>
            <a:ext cx="2764223" cy="298397"/>
            <a:chOff x="-59123" y="1282945"/>
            <a:chExt cx="3047542" cy="2983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Arrow: Pentagon 2">
              <a:extLst>
                <a:ext uri="{FF2B5EF4-FFF2-40B4-BE49-F238E27FC236}">
                  <a16:creationId xmlns:a16="http://schemas.microsoft.com/office/drawing/2014/main" id="{8A330217-92A3-8616-26F8-F6E910CFB0FC}"/>
                </a:ext>
              </a:extLst>
            </p:cNvPr>
            <p:cNvSpPr/>
            <p:nvPr/>
          </p:nvSpPr>
          <p:spPr>
            <a:xfrm>
              <a:off x="268222" y="1282945"/>
              <a:ext cx="2720197" cy="266456"/>
            </a:xfrm>
            <a:prstGeom prst="homePlate">
              <a:avLst/>
            </a:prstGeom>
            <a:solidFill>
              <a:srgbClr val="B5EF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1"/>
              <a:r>
                <a:rPr lang="en-US" sz="1200" b="1" dirty="0">
                  <a:solidFill>
                    <a:sysClr val="windowText" lastClr="000000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6. Finance Results - 100 </a:t>
              </a:r>
            </a:p>
          </p:txBody>
        </p:sp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F47C805D-2225-3357-E111-F8480E33282A}"/>
                </a:ext>
              </a:extLst>
            </p:cNvPr>
            <p:cNvSpPr/>
            <p:nvPr userDrawn="1"/>
          </p:nvSpPr>
          <p:spPr>
            <a:xfrm rot="20739943">
              <a:off x="-59123" y="1321558"/>
              <a:ext cx="365793" cy="259784"/>
            </a:xfrm>
            <a:prstGeom prst="parallelogram">
              <a:avLst/>
            </a:prstGeom>
            <a:solidFill>
              <a:srgbClr val="24AE7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dirty="0"/>
            </a:p>
          </p:txBody>
        </p:sp>
      </p:grp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C0A80E7C-A44E-7535-6D86-73595142F715}"/>
              </a:ext>
            </a:extLst>
          </p:cNvPr>
          <p:cNvCxnSpPr>
            <a:cxnSpLocks/>
            <a:endCxn id="7" idx="1"/>
          </p:cNvCxnSpPr>
          <p:nvPr userDrawn="1"/>
        </p:nvCxnSpPr>
        <p:spPr>
          <a:xfrm rot="16200000" flipH="1">
            <a:off x="108347" y="1196794"/>
            <a:ext cx="775741" cy="307617"/>
          </a:xfrm>
          <a:prstGeom prst="bentConnector2">
            <a:avLst/>
          </a:prstGeom>
          <a:ln>
            <a:solidFill>
              <a:srgbClr val="24AE7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7B071D5-FFB1-A76B-3703-154E42A4EB04}"/>
              </a:ext>
            </a:extLst>
          </p:cNvPr>
          <p:cNvSpPr/>
          <p:nvPr userDrawn="1"/>
        </p:nvSpPr>
        <p:spPr>
          <a:xfrm>
            <a:off x="650026" y="1233394"/>
            <a:ext cx="2702774" cy="264685"/>
          </a:xfrm>
          <a:prstGeom prst="roundRect">
            <a:avLst/>
          </a:prstGeom>
          <a:solidFill>
            <a:srgbClr val="24AE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0" rtlCol="0" anchor="ctr"/>
          <a:lstStyle/>
          <a:p>
            <a:pPr lvl="0" algn="l"/>
            <a:r>
              <a:rPr lang="en-US" sz="1200" b="1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6.1 Finance Perception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17284A4-0174-CD66-0FA7-4FEB48DE5DA3}"/>
              </a:ext>
            </a:extLst>
          </p:cNvPr>
          <p:cNvSpPr/>
          <p:nvPr userDrawn="1"/>
        </p:nvSpPr>
        <p:spPr>
          <a:xfrm>
            <a:off x="650026" y="1606131"/>
            <a:ext cx="2702774" cy="264685"/>
          </a:xfrm>
          <a:prstGeom prst="roundRect">
            <a:avLst/>
          </a:prstGeom>
          <a:solidFill>
            <a:srgbClr val="24AE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0" rtlCol="0" anchor="ctr"/>
          <a:lstStyle/>
          <a:p>
            <a:pPr lvl="0" algn="l"/>
            <a:r>
              <a:rPr lang="en-US" sz="1200" b="1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6.2 Finance Performance Indicators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61EDDF5-7DBF-18C0-D0B9-7BAEF2B8A711}"/>
              </a:ext>
            </a:extLst>
          </p:cNvPr>
          <p:cNvCxnSpPr>
            <a:cxnSpLocks/>
            <a:stCxn id="6" idx="1"/>
          </p:cNvCxnSpPr>
          <p:nvPr userDrawn="1"/>
        </p:nvCxnSpPr>
        <p:spPr>
          <a:xfrm flipH="1">
            <a:off x="342409" y="1365737"/>
            <a:ext cx="307617" cy="0"/>
          </a:xfrm>
          <a:prstGeom prst="line">
            <a:avLst/>
          </a:prstGeom>
          <a:ln>
            <a:solidFill>
              <a:srgbClr val="24AE7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C822AFC8-2F37-E8BE-A2B6-36A7CFD31057}"/>
              </a:ext>
            </a:extLst>
          </p:cNvPr>
          <p:cNvSpPr/>
          <p:nvPr userDrawn="1"/>
        </p:nvSpPr>
        <p:spPr>
          <a:xfrm>
            <a:off x="6595650" y="1231623"/>
            <a:ext cx="627998" cy="266456"/>
          </a:xfrm>
          <a:prstGeom prst="ellipse">
            <a:avLst/>
          </a:prstGeom>
          <a:solidFill>
            <a:srgbClr val="24AE76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1200" b="1" dirty="0">
                <a:latin typeface="Dubai Medium" panose="020B0603030403030204" pitchFamily="34" charset="-78"/>
                <a:cs typeface="Dubai Medium" panose="020B0603030403030204" pitchFamily="34" charset="-78"/>
              </a:rPr>
              <a:t>50</a:t>
            </a:r>
            <a:endParaRPr lang="en-AE" sz="1200" b="1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50B11D1-7B77-C496-A8FE-96C6C2DD0647}"/>
              </a:ext>
            </a:extLst>
          </p:cNvPr>
          <p:cNvSpPr/>
          <p:nvPr userDrawn="1"/>
        </p:nvSpPr>
        <p:spPr>
          <a:xfrm>
            <a:off x="6595650" y="1604360"/>
            <a:ext cx="627998" cy="266456"/>
          </a:xfrm>
          <a:prstGeom prst="ellipse">
            <a:avLst/>
          </a:prstGeom>
          <a:solidFill>
            <a:srgbClr val="24AE76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1200" b="1" dirty="0">
                <a:latin typeface="Dubai Medium" panose="020B0603030403030204" pitchFamily="34" charset="-78"/>
                <a:cs typeface="Dubai Medium" panose="020B0603030403030204" pitchFamily="34" charset="-78"/>
              </a:rPr>
              <a:t>50</a:t>
            </a:r>
            <a:endParaRPr lang="en-AE" sz="1200" b="1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71874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F9BA5FC6-5A02-B62F-007C-F12C9E9EE12C}"/>
              </a:ext>
            </a:extLst>
          </p:cNvPr>
          <p:cNvCxnSpPr>
            <a:cxnSpLocks/>
            <a:endCxn id="11" idx="1"/>
          </p:cNvCxnSpPr>
          <p:nvPr userDrawn="1"/>
        </p:nvCxnSpPr>
        <p:spPr>
          <a:xfrm>
            <a:off x="342410" y="939893"/>
            <a:ext cx="307616" cy="240395"/>
          </a:xfrm>
          <a:prstGeom prst="bentConnector3">
            <a:avLst>
              <a:gd name="adj1" fmla="val 50000"/>
            </a:avLst>
          </a:prstGeom>
          <a:ln>
            <a:solidFill>
              <a:srgbClr val="24AE7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0815C18-9E48-8B73-5220-68F9F9043C73}"/>
              </a:ext>
            </a:extLst>
          </p:cNvPr>
          <p:cNvSpPr/>
          <p:nvPr userDrawn="1"/>
        </p:nvSpPr>
        <p:spPr>
          <a:xfrm>
            <a:off x="650026" y="1047945"/>
            <a:ext cx="2055074" cy="264685"/>
          </a:xfrm>
          <a:prstGeom prst="roundRect">
            <a:avLst/>
          </a:prstGeom>
          <a:solidFill>
            <a:srgbClr val="24AE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0" rtlCol="0" anchor="ctr"/>
          <a:lstStyle/>
          <a:p>
            <a:pPr lvl="0" algn="ctr"/>
            <a:r>
              <a:rPr lang="en-US" sz="1200" b="1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6.1 Finance Perception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9068099-0AB4-0085-F820-A9AF8E1F4251}"/>
              </a:ext>
            </a:extLst>
          </p:cNvPr>
          <p:cNvSpPr/>
          <p:nvPr userDrawn="1"/>
        </p:nvSpPr>
        <p:spPr>
          <a:xfrm>
            <a:off x="6595650" y="1060090"/>
            <a:ext cx="627998" cy="266456"/>
          </a:xfrm>
          <a:prstGeom prst="ellipse">
            <a:avLst/>
          </a:prstGeom>
          <a:solidFill>
            <a:srgbClr val="24AE76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1200" b="1" dirty="0">
                <a:latin typeface="Dubai Medium" panose="020B0603030403030204" pitchFamily="34" charset="-78"/>
                <a:cs typeface="Dubai Medium" panose="020B0603030403030204" pitchFamily="34" charset="-78"/>
              </a:rPr>
              <a:t>50</a:t>
            </a:r>
            <a:endParaRPr lang="en-AE" sz="1200" b="1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AE07D0-A751-611E-F3EB-FEF38A7C302D}"/>
              </a:ext>
            </a:extLst>
          </p:cNvPr>
          <p:cNvGrpSpPr/>
          <p:nvPr userDrawn="1"/>
        </p:nvGrpSpPr>
        <p:grpSpPr>
          <a:xfrm>
            <a:off x="-59123" y="696277"/>
            <a:ext cx="2764223" cy="298397"/>
            <a:chOff x="-59123" y="1282945"/>
            <a:chExt cx="3047542" cy="2983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Arrow: Pentagon 13">
              <a:extLst>
                <a:ext uri="{FF2B5EF4-FFF2-40B4-BE49-F238E27FC236}">
                  <a16:creationId xmlns:a16="http://schemas.microsoft.com/office/drawing/2014/main" id="{DE4C5397-73C5-3F78-0F31-30EA42B1BB41}"/>
                </a:ext>
              </a:extLst>
            </p:cNvPr>
            <p:cNvSpPr/>
            <p:nvPr/>
          </p:nvSpPr>
          <p:spPr>
            <a:xfrm>
              <a:off x="268222" y="1282945"/>
              <a:ext cx="2720197" cy="266456"/>
            </a:xfrm>
            <a:prstGeom prst="homePlate">
              <a:avLst/>
            </a:prstGeom>
            <a:solidFill>
              <a:srgbClr val="B5EF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1"/>
              <a:r>
                <a:rPr lang="en-US" sz="1200" b="1" dirty="0">
                  <a:solidFill>
                    <a:sysClr val="windowText" lastClr="000000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6. Finance Results - 100 </a:t>
              </a:r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32CEEEE6-6753-3117-261C-6F9DBF101A31}"/>
                </a:ext>
              </a:extLst>
            </p:cNvPr>
            <p:cNvSpPr/>
            <p:nvPr userDrawn="1"/>
          </p:nvSpPr>
          <p:spPr>
            <a:xfrm rot="20739943">
              <a:off x="-59123" y="1321558"/>
              <a:ext cx="365793" cy="259784"/>
            </a:xfrm>
            <a:prstGeom prst="parallelogram">
              <a:avLst/>
            </a:prstGeom>
            <a:solidFill>
              <a:srgbClr val="24AE7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dirty="0"/>
            </a:p>
          </p:txBody>
        </p:sp>
      </p:grpSp>
    </p:spTree>
    <p:extLst>
      <p:ext uri="{BB962C8B-B14F-4D97-AF65-F5344CB8AC3E}">
        <p14:creationId xmlns:p14="http://schemas.microsoft.com/office/powerpoint/2010/main" val="34531803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C9449431-39DC-A40E-5668-59F71E426B5B}"/>
              </a:ext>
            </a:extLst>
          </p:cNvPr>
          <p:cNvCxnSpPr>
            <a:cxnSpLocks/>
            <a:endCxn id="8" idx="1"/>
          </p:cNvCxnSpPr>
          <p:nvPr userDrawn="1"/>
        </p:nvCxnSpPr>
        <p:spPr>
          <a:xfrm>
            <a:off x="342410" y="939893"/>
            <a:ext cx="307616" cy="240395"/>
          </a:xfrm>
          <a:prstGeom prst="bentConnector3">
            <a:avLst>
              <a:gd name="adj1" fmla="val 50000"/>
            </a:avLst>
          </a:prstGeom>
          <a:ln>
            <a:solidFill>
              <a:srgbClr val="24AE7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CC1EB8C-1965-FDF1-6D71-1EC732F5C8A6}"/>
              </a:ext>
            </a:extLst>
          </p:cNvPr>
          <p:cNvSpPr/>
          <p:nvPr userDrawn="1"/>
        </p:nvSpPr>
        <p:spPr>
          <a:xfrm>
            <a:off x="650026" y="1047945"/>
            <a:ext cx="2740874" cy="264685"/>
          </a:xfrm>
          <a:prstGeom prst="roundRect">
            <a:avLst/>
          </a:prstGeom>
          <a:solidFill>
            <a:srgbClr val="24AE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0" rtlCol="0" anchor="ctr"/>
          <a:lstStyle/>
          <a:p>
            <a:pPr lvl="0" algn="ctr"/>
            <a:r>
              <a:rPr lang="en-US" sz="1200" b="1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6.2 Finance Performance Indicators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31E7149-5971-9786-EBC0-0DABE7D2C460}"/>
              </a:ext>
            </a:extLst>
          </p:cNvPr>
          <p:cNvSpPr/>
          <p:nvPr userDrawn="1"/>
        </p:nvSpPr>
        <p:spPr>
          <a:xfrm>
            <a:off x="6595650" y="1060090"/>
            <a:ext cx="627998" cy="266456"/>
          </a:xfrm>
          <a:prstGeom prst="ellipse">
            <a:avLst/>
          </a:prstGeom>
          <a:solidFill>
            <a:srgbClr val="24AE76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1200" b="1" dirty="0">
                <a:latin typeface="Dubai Medium" panose="020B0603030403030204" pitchFamily="34" charset="-78"/>
                <a:cs typeface="Dubai Medium" panose="020B0603030403030204" pitchFamily="34" charset="-78"/>
              </a:rPr>
              <a:t>50</a:t>
            </a:r>
            <a:endParaRPr lang="en-AE" sz="1200" b="1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3933A25-8035-CE29-61E9-A5247D01D649}"/>
              </a:ext>
            </a:extLst>
          </p:cNvPr>
          <p:cNvGrpSpPr/>
          <p:nvPr userDrawn="1"/>
        </p:nvGrpSpPr>
        <p:grpSpPr>
          <a:xfrm>
            <a:off x="-59123" y="696277"/>
            <a:ext cx="2764223" cy="298397"/>
            <a:chOff x="-59123" y="1282945"/>
            <a:chExt cx="3047542" cy="2983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4B8ECFB-EAAD-C85B-E061-AA05A7FC8D54}"/>
                </a:ext>
              </a:extLst>
            </p:cNvPr>
            <p:cNvSpPr/>
            <p:nvPr/>
          </p:nvSpPr>
          <p:spPr>
            <a:xfrm>
              <a:off x="268222" y="1282945"/>
              <a:ext cx="2720197" cy="266456"/>
            </a:xfrm>
            <a:prstGeom prst="homePlate">
              <a:avLst/>
            </a:prstGeom>
            <a:solidFill>
              <a:srgbClr val="B5EF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1"/>
              <a:r>
                <a:rPr lang="en-US" sz="1200" b="1" dirty="0">
                  <a:solidFill>
                    <a:sysClr val="windowText" lastClr="000000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6. Finance Results - 100 </a:t>
              </a:r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6C814B8E-5301-EE80-E028-35CAF6D96D83}"/>
                </a:ext>
              </a:extLst>
            </p:cNvPr>
            <p:cNvSpPr/>
            <p:nvPr userDrawn="1"/>
          </p:nvSpPr>
          <p:spPr>
            <a:xfrm rot="20739943">
              <a:off x="-59123" y="1321558"/>
              <a:ext cx="365793" cy="259784"/>
            </a:xfrm>
            <a:prstGeom prst="parallelogram">
              <a:avLst/>
            </a:prstGeom>
            <a:solidFill>
              <a:srgbClr val="24AE7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dirty="0"/>
            </a:p>
          </p:txBody>
        </p:sp>
      </p:grpSp>
    </p:spTree>
    <p:extLst>
      <p:ext uri="{BB962C8B-B14F-4D97-AF65-F5344CB8AC3E}">
        <p14:creationId xmlns:p14="http://schemas.microsoft.com/office/powerpoint/2010/main" val="26966743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B64BBF26-4E5B-FBD9-8D7E-8E8398E38841}"/>
              </a:ext>
            </a:extLst>
          </p:cNvPr>
          <p:cNvSpPr txBox="1"/>
          <p:nvPr userDrawn="1"/>
        </p:nvSpPr>
        <p:spPr>
          <a:xfrm>
            <a:off x="377069" y="4184638"/>
            <a:ext cx="6840705" cy="3749997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tIns="180000" bIns="360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C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Answers Guidelines:</a:t>
            </a:r>
          </a:p>
          <a:p>
            <a:pPr>
              <a:lnSpc>
                <a:spcPct val="150000"/>
              </a:lnSpc>
            </a:pPr>
            <a:endParaRPr lang="en-US" sz="1400" b="1" dirty="0">
              <a:solidFill>
                <a:srgbClr val="C000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Actual data, Target data, and Benchmarked data of the last 3 years 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3 Pages only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Font Type: Dubai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Font Color: Black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Font Title size: 14 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Font Subtitle size: 12 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Font Text size: 10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This page is for guidelines, you can delete it once you start your answer.</a:t>
            </a:r>
            <a:endParaRPr lang="en-AE" sz="1600" b="1" dirty="0">
              <a:solidFill>
                <a:schemeClr val="tx1">
                  <a:lumMod val="75000"/>
                  <a:lumOff val="25000"/>
                </a:schemeClr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3F8F6B8-2F56-9ED4-7E99-56A3E2495480}"/>
              </a:ext>
            </a:extLst>
          </p:cNvPr>
          <p:cNvGrpSpPr/>
          <p:nvPr userDrawn="1"/>
        </p:nvGrpSpPr>
        <p:grpSpPr>
          <a:xfrm>
            <a:off x="-59123" y="696277"/>
            <a:ext cx="3274763" cy="298397"/>
            <a:chOff x="-59123" y="1282945"/>
            <a:chExt cx="3610410" cy="2983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Arrow: Pentagon 2">
              <a:extLst>
                <a:ext uri="{FF2B5EF4-FFF2-40B4-BE49-F238E27FC236}">
                  <a16:creationId xmlns:a16="http://schemas.microsoft.com/office/drawing/2014/main" id="{8A330217-92A3-8616-26F8-F6E910CFB0FC}"/>
                </a:ext>
              </a:extLst>
            </p:cNvPr>
            <p:cNvSpPr/>
            <p:nvPr/>
          </p:nvSpPr>
          <p:spPr>
            <a:xfrm>
              <a:off x="268222" y="1282945"/>
              <a:ext cx="3283065" cy="266456"/>
            </a:xfrm>
            <a:prstGeom prst="homePlate">
              <a:avLst/>
            </a:prstGeom>
            <a:solidFill>
              <a:srgbClr val="B5EF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1"/>
              <a:r>
                <a:rPr lang="en-US" sz="1200" b="1" dirty="0">
                  <a:solidFill>
                    <a:sysClr val="windowText" lastClr="000000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7. Human Capital Results - 100 </a:t>
              </a:r>
            </a:p>
          </p:txBody>
        </p:sp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F47C805D-2225-3357-E111-F8480E33282A}"/>
                </a:ext>
              </a:extLst>
            </p:cNvPr>
            <p:cNvSpPr/>
            <p:nvPr userDrawn="1"/>
          </p:nvSpPr>
          <p:spPr>
            <a:xfrm rot="20739943">
              <a:off x="-59123" y="1321558"/>
              <a:ext cx="365793" cy="259784"/>
            </a:xfrm>
            <a:prstGeom prst="parallelogram">
              <a:avLst/>
            </a:prstGeom>
            <a:solidFill>
              <a:srgbClr val="24AE7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dirty="0"/>
            </a:p>
          </p:txBody>
        </p:sp>
      </p:grp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C0A80E7C-A44E-7535-6D86-73595142F715}"/>
              </a:ext>
            </a:extLst>
          </p:cNvPr>
          <p:cNvCxnSpPr>
            <a:cxnSpLocks/>
            <a:endCxn id="7" idx="1"/>
          </p:cNvCxnSpPr>
          <p:nvPr userDrawn="1"/>
        </p:nvCxnSpPr>
        <p:spPr>
          <a:xfrm rot="16200000" flipH="1">
            <a:off x="108347" y="1196794"/>
            <a:ext cx="775741" cy="307617"/>
          </a:xfrm>
          <a:prstGeom prst="bentConnector2">
            <a:avLst/>
          </a:prstGeom>
          <a:ln>
            <a:solidFill>
              <a:srgbClr val="24AE7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7B071D5-FFB1-A76B-3703-154E42A4EB04}"/>
              </a:ext>
            </a:extLst>
          </p:cNvPr>
          <p:cNvSpPr/>
          <p:nvPr userDrawn="1"/>
        </p:nvSpPr>
        <p:spPr>
          <a:xfrm>
            <a:off x="650026" y="1233394"/>
            <a:ext cx="2702774" cy="264685"/>
          </a:xfrm>
          <a:prstGeom prst="roundRect">
            <a:avLst/>
          </a:prstGeom>
          <a:solidFill>
            <a:srgbClr val="24AE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0" rtlCol="0" anchor="ctr"/>
          <a:lstStyle/>
          <a:p>
            <a:pPr lvl="0" algn="l"/>
            <a:r>
              <a:rPr lang="en-US" sz="1200" b="1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7.1 HC Perception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17284A4-0174-CD66-0FA7-4FEB48DE5DA3}"/>
              </a:ext>
            </a:extLst>
          </p:cNvPr>
          <p:cNvSpPr/>
          <p:nvPr userDrawn="1"/>
        </p:nvSpPr>
        <p:spPr>
          <a:xfrm>
            <a:off x="650026" y="1606131"/>
            <a:ext cx="2702774" cy="264685"/>
          </a:xfrm>
          <a:prstGeom prst="roundRect">
            <a:avLst/>
          </a:prstGeom>
          <a:solidFill>
            <a:srgbClr val="24AE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0" rtlCol="0" anchor="ctr"/>
          <a:lstStyle/>
          <a:p>
            <a:pPr lvl="0" algn="l"/>
            <a:r>
              <a:rPr lang="en-US" sz="1200" b="1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7.2 HC Performance Indicators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61EDDF5-7DBF-18C0-D0B9-7BAEF2B8A711}"/>
              </a:ext>
            </a:extLst>
          </p:cNvPr>
          <p:cNvCxnSpPr>
            <a:cxnSpLocks/>
            <a:stCxn id="6" idx="1"/>
          </p:cNvCxnSpPr>
          <p:nvPr userDrawn="1"/>
        </p:nvCxnSpPr>
        <p:spPr>
          <a:xfrm flipH="1">
            <a:off x="342409" y="1365737"/>
            <a:ext cx="307617" cy="0"/>
          </a:xfrm>
          <a:prstGeom prst="line">
            <a:avLst/>
          </a:prstGeom>
          <a:ln>
            <a:solidFill>
              <a:srgbClr val="24AE7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C822AFC8-2F37-E8BE-A2B6-36A7CFD31057}"/>
              </a:ext>
            </a:extLst>
          </p:cNvPr>
          <p:cNvSpPr/>
          <p:nvPr userDrawn="1"/>
        </p:nvSpPr>
        <p:spPr>
          <a:xfrm>
            <a:off x="6595650" y="1231623"/>
            <a:ext cx="627998" cy="266456"/>
          </a:xfrm>
          <a:prstGeom prst="ellipse">
            <a:avLst/>
          </a:prstGeom>
          <a:solidFill>
            <a:srgbClr val="24AE76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1200" b="1" dirty="0">
                <a:latin typeface="Dubai Medium" panose="020B0603030403030204" pitchFamily="34" charset="-78"/>
                <a:cs typeface="Dubai Medium" panose="020B0603030403030204" pitchFamily="34" charset="-78"/>
              </a:rPr>
              <a:t>50</a:t>
            </a:r>
            <a:endParaRPr lang="en-AE" sz="1200" b="1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50B11D1-7B77-C496-A8FE-96C6C2DD0647}"/>
              </a:ext>
            </a:extLst>
          </p:cNvPr>
          <p:cNvSpPr/>
          <p:nvPr userDrawn="1"/>
        </p:nvSpPr>
        <p:spPr>
          <a:xfrm>
            <a:off x="6595650" y="1604360"/>
            <a:ext cx="627998" cy="266456"/>
          </a:xfrm>
          <a:prstGeom prst="ellipse">
            <a:avLst/>
          </a:prstGeom>
          <a:solidFill>
            <a:srgbClr val="24AE76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1200" b="1" dirty="0">
                <a:latin typeface="Dubai Medium" panose="020B0603030403030204" pitchFamily="34" charset="-78"/>
                <a:cs typeface="Dubai Medium" panose="020B0603030403030204" pitchFamily="34" charset="-78"/>
              </a:rPr>
              <a:t>50</a:t>
            </a:r>
            <a:endParaRPr lang="en-AE" sz="1200" b="1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624539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F9BA5FC6-5A02-B62F-007C-F12C9E9EE12C}"/>
              </a:ext>
            </a:extLst>
          </p:cNvPr>
          <p:cNvCxnSpPr>
            <a:cxnSpLocks/>
            <a:endCxn id="11" idx="1"/>
          </p:cNvCxnSpPr>
          <p:nvPr userDrawn="1"/>
        </p:nvCxnSpPr>
        <p:spPr>
          <a:xfrm>
            <a:off x="342410" y="939893"/>
            <a:ext cx="307616" cy="240395"/>
          </a:xfrm>
          <a:prstGeom prst="bentConnector3">
            <a:avLst>
              <a:gd name="adj1" fmla="val 50000"/>
            </a:avLst>
          </a:prstGeom>
          <a:ln>
            <a:solidFill>
              <a:srgbClr val="24AE7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0815C18-9E48-8B73-5220-68F9F9043C73}"/>
              </a:ext>
            </a:extLst>
          </p:cNvPr>
          <p:cNvSpPr/>
          <p:nvPr userDrawn="1"/>
        </p:nvSpPr>
        <p:spPr>
          <a:xfrm>
            <a:off x="650026" y="1047945"/>
            <a:ext cx="2055074" cy="264685"/>
          </a:xfrm>
          <a:prstGeom prst="roundRect">
            <a:avLst/>
          </a:prstGeom>
          <a:solidFill>
            <a:srgbClr val="24AE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0" rtlCol="0" anchor="ctr"/>
          <a:lstStyle/>
          <a:p>
            <a:pPr lvl="0" algn="ctr"/>
            <a:r>
              <a:rPr lang="en-US" sz="1200" b="1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7.1 HC Perception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9068099-0AB4-0085-F820-A9AF8E1F4251}"/>
              </a:ext>
            </a:extLst>
          </p:cNvPr>
          <p:cNvSpPr/>
          <p:nvPr userDrawn="1"/>
        </p:nvSpPr>
        <p:spPr>
          <a:xfrm>
            <a:off x="6595650" y="1060090"/>
            <a:ext cx="627998" cy="266456"/>
          </a:xfrm>
          <a:prstGeom prst="ellipse">
            <a:avLst/>
          </a:prstGeom>
          <a:solidFill>
            <a:srgbClr val="24AE76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1200" b="1" dirty="0">
                <a:latin typeface="Dubai Medium" panose="020B0603030403030204" pitchFamily="34" charset="-78"/>
                <a:cs typeface="Dubai Medium" panose="020B0603030403030204" pitchFamily="34" charset="-78"/>
              </a:rPr>
              <a:t>50</a:t>
            </a:r>
            <a:endParaRPr lang="en-AE" sz="1200" b="1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FEC7A77-7246-19B3-23AE-5784C70EC650}"/>
              </a:ext>
            </a:extLst>
          </p:cNvPr>
          <p:cNvGrpSpPr/>
          <p:nvPr userDrawn="1"/>
        </p:nvGrpSpPr>
        <p:grpSpPr>
          <a:xfrm>
            <a:off x="-59123" y="696277"/>
            <a:ext cx="3274763" cy="298397"/>
            <a:chOff x="-59123" y="1282945"/>
            <a:chExt cx="3610410" cy="2983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Arrow: Pentagon 2">
              <a:extLst>
                <a:ext uri="{FF2B5EF4-FFF2-40B4-BE49-F238E27FC236}">
                  <a16:creationId xmlns:a16="http://schemas.microsoft.com/office/drawing/2014/main" id="{0313CA1E-4F50-1FF2-69E3-72B380F1DD4C}"/>
                </a:ext>
              </a:extLst>
            </p:cNvPr>
            <p:cNvSpPr/>
            <p:nvPr/>
          </p:nvSpPr>
          <p:spPr>
            <a:xfrm>
              <a:off x="268222" y="1282945"/>
              <a:ext cx="3283065" cy="266456"/>
            </a:xfrm>
            <a:prstGeom prst="homePlate">
              <a:avLst/>
            </a:prstGeom>
            <a:solidFill>
              <a:srgbClr val="B5EF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1"/>
              <a:r>
                <a:rPr lang="en-US" sz="1200" b="1" dirty="0">
                  <a:solidFill>
                    <a:sysClr val="windowText" lastClr="000000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7. Human Capital Results - 100 </a:t>
              </a:r>
            </a:p>
          </p:txBody>
        </p:sp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AD29A496-A0BD-6AF5-2CC4-5DD24DEB38C2}"/>
                </a:ext>
              </a:extLst>
            </p:cNvPr>
            <p:cNvSpPr/>
            <p:nvPr userDrawn="1"/>
          </p:nvSpPr>
          <p:spPr>
            <a:xfrm rot="20739943">
              <a:off x="-59123" y="1321558"/>
              <a:ext cx="365793" cy="259784"/>
            </a:xfrm>
            <a:prstGeom prst="parallelogram">
              <a:avLst/>
            </a:prstGeom>
            <a:solidFill>
              <a:srgbClr val="24AE7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dirty="0"/>
            </a:p>
          </p:txBody>
        </p:sp>
      </p:grpSp>
    </p:spTree>
    <p:extLst>
      <p:ext uri="{BB962C8B-B14F-4D97-AF65-F5344CB8AC3E}">
        <p14:creationId xmlns:p14="http://schemas.microsoft.com/office/powerpoint/2010/main" val="39097660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C9449431-39DC-A40E-5668-59F71E426B5B}"/>
              </a:ext>
            </a:extLst>
          </p:cNvPr>
          <p:cNvCxnSpPr>
            <a:cxnSpLocks/>
            <a:endCxn id="8" idx="1"/>
          </p:cNvCxnSpPr>
          <p:nvPr userDrawn="1"/>
        </p:nvCxnSpPr>
        <p:spPr>
          <a:xfrm>
            <a:off x="342410" y="939893"/>
            <a:ext cx="307616" cy="240395"/>
          </a:xfrm>
          <a:prstGeom prst="bentConnector3">
            <a:avLst>
              <a:gd name="adj1" fmla="val 50000"/>
            </a:avLst>
          </a:prstGeom>
          <a:ln>
            <a:solidFill>
              <a:srgbClr val="24AE7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CC1EB8C-1965-FDF1-6D71-1EC732F5C8A6}"/>
              </a:ext>
            </a:extLst>
          </p:cNvPr>
          <p:cNvSpPr/>
          <p:nvPr userDrawn="1"/>
        </p:nvSpPr>
        <p:spPr>
          <a:xfrm>
            <a:off x="650026" y="1047945"/>
            <a:ext cx="2740874" cy="264685"/>
          </a:xfrm>
          <a:prstGeom prst="roundRect">
            <a:avLst/>
          </a:prstGeom>
          <a:solidFill>
            <a:srgbClr val="24AE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0" rtlCol="0" anchor="ctr"/>
          <a:lstStyle/>
          <a:p>
            <a:pPr lvl="0" algn="ctr"/>
            <a:r>
              <a:rPr lang="en-US" sz="1200" b="1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7.2 HC Performance Indicators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31E7149-5971-9786-EBC0-0DABE7D2C460}"/>
              </a:ext>
            </a:extLst>
          </p:cNvPr>
          <p:cNvSpPr/>
          <p:nvPr userDrawn="1"/>
        </p:nvSpPr>
        <p:spPr>
          <a:xfrm>
            <a:off x="6595650" y="1060090"/>
            <a:ext cx="627998" cy="266456"/>
          </a:xfrm>
          <a:prstGeom prst="ellipse">
            <a:avLst/>
          </a:prstGeom>
          <a:solidFill>
            <a:srgbClr val="24AE76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1200" b="1" dirty="0">
                <a:latin typeface="Dubai Medium" panose="020B0603030403030204" pitchFamily="34" charset="-78"/>
                <a:cs typeface="Dubai Medium" panose="020B0603030403030204" pitchFamily="34" charset="-78"/>
              </a:rPr>
              <a:t>50</a:t>
            </a:r>
            <a:endParaRPr lang="en-AE" sz="1200" b="1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BED0161-7E97-9379-8667-F436AB177F63}"/>
              </a:ext>
            </a:extLst>
          </p:cNvPr>
          <p:cNvGrpSpPr/>
          <p:nvPr userDrawn="1"/>
        </p:nvGrpSpPr>
        <p:grpSpPr>
          <a:xfrm>
            <a:off x="-59123" y="696277"/>
            <a:ext cx="3274763" cy="298397"/>
            <a:chOff x="-59123" y="1282945"/>
            <a:chExt cx="3610410" cy="2983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Arrow: Pentagon 2">
              <a:extLst>
                <a:ext uri="{FF2B5EF4-FFF2-40B4-BE49-F238E27FC236}">
                  <a16:creationId xmlns:a16="http://schemas.microsoft.com/office/drawing/2014/main" id="{39DA1F67-26EB-3112-B4EE-586D727084CA}"/>
                </a:ext>
              </a:extLst>
            </p:cNvPr>
            <p:cNvSpPr/>
            <p:nvPr/>
          </p:nvSpPr>
          <p:spPr>
            <a:xfrm>
              <a:off x="268222" y="1282945"/>
              <a:ext cx="3283065" cy="266456"/>
            </a:xfrm>
            <a:prstGeom prst="homePlate">
              <a:avLst/>
            </a:prstGeom>
            <a:solidFill>
              <a:srgbClr val="B5EF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1"/>
              <a:r>
                <a:rPr lang="en-US" sz="1200" b="1" dirty="0">
                  <a:solidFill>
                    <a:sysClr val="windowText" lastClr="000000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7. Human Capital Results - 100 </a:t>
              </a:r>
            </a:p>
          </p:txBody>
        </p:sp>
        <p:sp>
          <p:nvSpPr>
            <p:cNvPr id="5" name="Parallelogram 4">
              <a:extLst>
                <a:ext uri="{FF2B5EF4-FFF2-40B4-BE49-F238E27FC236}">
                  <a16:creationId xmlns:a16="http://schemas.microsoft.com/office/drawing/2014/main" id="{4FC921B0-DCF5-E00F-C0C3-71E813C74B27}"/>
                </a:ext>
              </a:extLst>
            </p:cNvPr>
            <p:cNvSpPr/>
            <p:nvPr userDrawn="1"/>
          </p:nvSpPr>
          <p:spPr>
            <a:xfrm rot="20739943">
              <a:off x="-59123" y="1321558"/>
              <a:ext cx="365793" cy="259784"/>
            </a:xfrm>
            <a:prstGeom prst="parallelogram">
              <a:avLst/>
            </a:prstGeom>
            <a:solidFill>
              <a:srgbClr val="24AE7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dirty="0"/>
            </a:p>
          </p:txBody>
        </p:sp>
      </p:grpSp>
    </p:spTree>
    <p:extLst>
      <p:ext uri="{BB962C8B-B14F-4D97-AF65-F5344CB8AC3E}">
        <p14:creationId xmlns:p14="http://schemas.microsoft.com/office/powerpoint/2010/main" val="3253709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37CAD0-EC5F-62CB-C289-D6E7BCC18C3C}"/>
              </a:ext>
            </a:extLst>
          </p:cNvPr>
          <p:cNvSpPr txBox="1"/>
          <p:nvPr userDrawn="1"/>
        </p:nvSpPr>
        <p:spPr>
          <a:xfrm>
            <a:off x="266044" y="1606259"/>
            <a:ext cx="7010717" cy="3426832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tIns="180000" bIns="360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C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Answers Guidelines:</a:t>
            </a:r>
          </a:p>
          <a:p>
            <a:pPr>
              <a:lnSpc>
                <a:spcPct val="150000"/>
              </a:lnSpc>
            </a:pPr>
            <a:endParaRPr lang="en-US" sz="1400" b="1" dirty="0">
              <a:solidFill>
                <a:srgbClr val="C000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1 Page only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Font Type: Dubai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Font Color: Black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Font Title size: 14 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Font Subtitle size: 12 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Font Text size: 10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This page is for guidelines, you can delete it once you start your answer.</a:t>
            </a:r>
            <a:endParaRPr lang="en-AE" sz="1600" b="1" dirty="0">
              <a:solidFill>
                <a:schemeClr val="tx1">
                  <a:lumMod val="75000"/>
                  <a:lumOff val="25000"/>
                </a:schemeClr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86991FE4-9964-D3CF-B737-40FA281EBB8B}"/>
              </a:ext>
            </a:extLst>
          </p:cNvPr>
          <p:cNvSpPr/>
          <p:nvPr userDrawn="1"/>
        </p:nvSpPr>
        <p:spPr>
          <a:xfrm>
            <a:off x="266044" y="442087"/>
            <a:ext cx="7027585" cy="361824"/>
          </a:xfrm>
          <a:prstGeom prst="round2DiagRect">
            <a:avLst>
              <a:gd name="adj1" fmla="val 38191"/>
              <a:gd name="adj2" fmla="val 0"/>
            </a:avLst>
          </a:prstGeom>
          <a:solidFill>
            <a:srgbClr val="B3201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bIns="0" rtlCol="0" anchor="t" anchorCtr="0">
            <a:spAutoFit/>
          </a:bodyPr>
          <a:lstStyle/>
          <a:p>
            <a:pPr algn="ctr"/>
            <a:r>
              <a:rPr lang="en-US" sz="1600" b="1" i="0" cap="none" spc="50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HISTORY OF THE ORGANISATION AND PAST ACHIEVEMENTS</a:t>
            </a:r>
          </a:p>
        </p:txBody>
      </p:sp>
    </p:spTree>
    <p:extLst>
      <p:ext uri="{BB962C8B-B14F-4D97-AF65-F5344CB8AC3E}">
        <p14:creationId xmlns:p14="http://schemas.microsoft.com/office/powerpoint/2010/main" val="4016120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784A1962-083F-7FD6-B570-1780C1A3E630}"/>
              </a:ext>
            </a:extLst>
          </p:cNvPr>
          <p:cNvSpPr/>
          <p:nvPr userDrawn="1"/>
        </p:nvSpPr>
        <p:spPr>
          <a:xfrm>
            <a:off x="266044" y="442087"/>
            <a:ext cx="7027585" cy="361824"/>
          </a:xfrm>
          <a:prstGeom prst="round2DiagRect">
            <a:avLst>
              <a:gd name="adj1" fmla="val 38191"/>
              <a:gd name="adj2" fmla="val 0"/>
            </a:avLst>
          </a:prstGeom>
          <a:solidFill>
            <a:srgbClr val="B3201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bIns="0" rtlCol="0" anchor="t" anchorCtr="0">
            <a:spAutoFit/>
          </a:bodyPr>
          <a:lstStyle/>
          <a:p>
            <a:pPr algn="ctr"/>
            <a:r>
              <a:rPr lang="en-US" sz="1600" b="1" i="0" cap="none" spc="50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HISTORY OF THE ORGANISATION AND PAST ACHIEVEMENTS</a:t>
            </a:r>
          </a:p>
        </p:txBody>
      </p:sp>
    </p:spTree>
    <p:extLst>
      <p:ext uri="{BB962C8B-B14F-4D97-AF65-F5344CB8AC3E}">
        <p14:creationId xmlns:p14="http://schemas.microsoft.com/office/powerpoint/2010/main" val="1871469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61DE9D-2B58-B205-D832-D649A93DFC0D}"/>
              </a:ext>
            </a:extLst>
          </p:cNvPr>
          <p:cNvSpPr txBox="1"/>
          <p:nvPr userDrawn="1"/>
        </p:nvSpPr>
        <p:spPr>
          <a:xfrm>
            <a:off x="266045" y="1937767"/>
            <a:ext cx="6951730" cy="1794677"/>
          </a:xfrm>
          <a:prstGeom prst="rect">
            <a:avLst/>
          </a:prstGeom>
          <a:noFill/>
          <a:ln>
            <a:solidFill>
              <a:srgbClr val="B31D14"/>
            </a:solidFill>
          </a:ln>
        </p:spPr>
        <p:txBody>
          <a:bodyPr wrap="square" lIns="180000" tIns="180000" bIns="180000" rtlCol="0">
            <a:spAutoFit/>
          </a:bodyPr>
          <a:lstStyle/>
          <a:p>
            <a:pPr marL="457200">
              <a:lnSpc>
                <a:spcPct val="100000"/>
              </a:lnSpc>
              <a:spcAft>
                <a:spcPts val="0"/>
              </a:spcAft>
            </a:pPr>
            <a:r>
              <a:rPr lang="en-GB" sz="1200" b="1" i="1" dirty="0">
                <a:effectLst/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  <a:t>This may include:</a:t>
            </a:r>
          </a:p>
          <a:p>
            <a:pPr marL="457200">
              <a:lnSpc>
                <a:spcPct val="100000"/>
              </a:lnSpc>
              <a:spcAft>
                <a:spcPts val="0"/>
              </a:spcAft>
            </a:pPr>
            <a:endParaRPr lang="en-AE" sz="1200" b="1" dirty="0">
              <a:effectLst/>
              <a:latin typeface="Dubai" panose="020B0503030403030204" pitchFamily="34" charset="-78"/>
              <a:ea typeface="Times New Roman" panose="02020603050405020304" pitchFamily="18" charset="0"/>
              <a:cs typeface="Dubai" panose="020B0503030403030204" pitchFamily="34" charset="-78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lphaLcPeriod"/>
            </a:pPr>
            <a:r>
              <a:rPr lang="en-GB" sz="1200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Corporate Strategies, Business Strategies, and Functional Strategies.</a:t>
            </a:r>
            <a:endParaRPr lang="en-AE" sz="1200" dirty="0">
              <a:effectLst/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lphaLcPeriod"/>
            </a:pPr>
            <a:r>
              <a:rPr lang="en-GB" sz="1200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Internal Issues and External Issues.</a:t>
            </a:r>
            <a:endParaRPr lang="en-AE" sz="1200" dirty="0">
              <a:effectLst/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lphaLcPeriod"/>
            </a:pPr>
            <a:r>
              <a:rPr lang="en-GB" sz="1200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Key Performance Indicator Formulation.</a:t>
            </a:r>
            <a:endParaRPr lang="en-AE" sz="1200" dirty="0">
              <a:effectLst/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lphaLcPeriod"/>
            </a:pPr>
            <a:r>
              <a:rPr lang="en-GB" sz="1200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Competitive advantage.</a:t>
            </a:r>
            <a:endParaRPr lang="en-AE" sz="1200" dirty="0">
              <a:effectLst/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lphaLcPeriod"/>
            </a:pPr>
            <a:r>
              <a:rPr lang="en-GB" sz="1200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Critical success factors.</a:t>
            </a:r>
            <a:endParaRPr lang="en-AE" sz="1200" dirty="0">
              <a:effectLst/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DC9B8D26-28B4-C6C4-273E-7945F77E5FAF}"/>
              </a:ext>
            </a:extLst>
          </p:cNvPr>
          <p:cNvSpPr/>
          <p:nvPr userDrawn="1"/>
        </p:nvSpPr>
        <p:spPr>
          <a:xfrm>
            <a:off x="771783" y="442086"/>
            <a:ext cx="6016108" cy="361824"/>
          </a:xfrm>
          <a:prstGeom prst="round2DiagRect">
            <a:avLst>
              <a:gd name="adj1" fmla="val 38191"/>
              <a:gd name="adj2" fmla="val 0"/>
            </a:avLst>
          </a:prstGeom>
          <a:solidFill>
            <a:srgbClr val="B3201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bIns="0" rtlCol="0" anchor="t" anchorCtr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CHALLENGES AND STRATEGY OF THE ORGANISATION </a:t>
            </a:r>
            <a:endParaRPr lang="en-US" sz="1600" b="1" i="0" cap="none" spc="50" dirty="0">
              <a:ln w="9525" cmpd="sng">
                <a:noFill/>
                <a:prstDash val="solid"/>
              </a:ln>
              <a:solidFill>
                <a:schemeClr val="bg1"/>
              </a:solidFill>
              <a:effectLst/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48759E-E032-C296-7128-A105F1E46FDE}"/>
              </a:ext>
            </a:extLst>
          </p:cNvPr>
          <p:cNvSpPr txBox="1"/>
          <p:nvPr userDrawn="1"/>
        </p:nvSpPr>
        <p:spPr>
          <a:xfrm>
            <a:off x="266044" y="4151994"/>
            <a:ext cx="7010717" cy="3426832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tIns="180000" bIns="360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C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Answers Guidelines:</a:t>
            </a:r>
          </a:p>
          <a:p>
            <a:pPr>
              <a:lnSpc>
                <a:spcPct val="150000"/>
              </a:lnSpc>
            </a:pPr>
            <a:endParaRPr lang="en-US" sz="1400" b="1" dirty="0">
              <a:solidFill>
                <a:srgbClr val="C000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2 Pages only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Font Type: Dubai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Font Color: Black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Font Title size: 14 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Font Subtitle size: 12 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Font Text size: 10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This page is for guidelines, you can delete it once you start your answer.</a:t>
            </a:r>
            <a:endParaRPr lang="en-AE" sz="1600" b="1" dirty="0">
              <a:solidFill>
                <a:schemeClr val="tx1">
                  <a:lumMod val="75000"/>
                  <a:lumOff val="25000"/>
                </a:schemeClr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77549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7CBD26F8-552F-EAD8-274D-9CF9B3230281}"/>
              </a:ext>
            </a:extLst>
          </p:cNvPr>
          <p:cNvSpPr/>
          <p:nvPr userDrawn="1"/>
        </p:nvSpPr>
        <p:spPr>
          <a:xfrm>
            <a:off x="771783" y="442086"/>
            <a:ext cx="6016108" cy="361824"/>
          </a:xfrm>
          <a:prstGeom prst="round2DiagRect">
            <a:avLst>
              <a:gd name="adj1" fmla="val 38191"/>
              <a:gd name="adj2" fmla="val 0"/>
            </a:avLst>
          </a:prstGeom>
          <a:solidFill>
            <a:srgbClr val="B3201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bIns="0" rtlCol="0" anchor="t" anchorCtr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CHALLENGES AND STRATEGY OF THE ORGANISATION </a:t>
            </a:r>
            <a:endParaRPr lang="en-US" sz="1600" b="1" i="0" cap="none" spc="50" dirty="0">
              <a:ln w="9525" cmpd="sng">
                <a:noFill/>
                <a:prstDash val="solid"/>
              </a:ln>
              <a:solidFill>
                <a:schemeClr val="bg1"/>
              </a:solidFill>
              <a:effectLst/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32022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DF42AE-3D10-6441-F981-6A1AFDBBDA6B}"/>
              </a:ext>
            </a:extLst>
          </p:cNvPr>
          <p:cNvSpPr txBox="1"/>
          <p:nvPr userDrawn="1"/>
        </p:nvSpPr>
        <p:spPr>
          <a:xfrm>
            <a:off x="377069" y="1947364"/>
            <a:ext cx="6840705" cy="1799976"/>
          </a:xfrm>
          <a:prstGeom prst="rect">
            <a:avLst/>
          </a:prstGeom>
          <a:noFill/>
          <a:ln>
            <a:solidFill>
              <a:srgbClr val="B31D14"/>
            </a:solidFill>
          </a:ln>
        </p:spPr>
        <p:txBody>
          <a:bodyPr wrap="square" lIns="180000" tIns="180000" rIns="180000" bIns="360000" rtlCol="0">
            <a:spAutoFit/>
          </a:bodyPr>
          <a:lstStyle/>
          <a:p>
            <a:pPr marL="457200">
              <a:lnSpc>
                <a:spcPct val="150000"/>
              </a:lnSpc>
              <a:spcAft>
                <a:spcPts val="1000"/>
              </a:spcAft>
            </a:pPr>
            <a:r>
              <a:rPr lang="en-GB" sz="1200" b="1" i="1" dirty="0">
                <a:effectLst/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  <a:t>This may include:</a:t>
            </a:r>
            <a:endParaRPr lang="en-AE" sz="1200" b="1" dirty="0">
              <a:effectLst/>
              <a:latin typeface="Dubai" panose="020B0503030403030204" pitchFamily="34" charset="-78"/>
              <a:ea typeface="Times New Roman" panose="02020603050405020304" pitchFamily="18" charset="0"/>
              <a:cs typeface="Dubai" panose="020B0503030403030204" pitchFamily="34" charset="-78"/>
            </a:endParaRPr>
          </a:p>
          <a:p>
            <a:pPr marL="228600" lvl="0" indent="-228600">
              <a:lnSpc>
                <a:spcPct val="115000"/>
              </a:lnSpc>
              <a:buFont typeface="+mj-lt"/>
              <a:buAutoNum type="alphaLcPeriod"/>
            </a:pPr>
            <a:r>
              <a:rPr lang="en-US" sz="1200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Current and future markets: description and figures (In terms of Market share and Market growth).</a:t>
            </a:r>
          </a:p>
          <a:p>
            <a:pPr marL="228600" lvl="0" indent="-228600">
              <a:lnSpc>
                <a:spcPct val="115000"/>
              </a:lnSpc>
              <a:buFont typeface="+mj-lt"/>
              <a:buAutoNum type="alphaLcPeriod"/>
            </a:pPr>
            <a:r>
              <a:rPr lang="en-US" sz="1200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Customer Segmentation.</a:t>
            </a:r>
          </a:p>
          <a:p>
            <a:pPr marL="228600" lvl="0" indent="-228600">
              <a:lnSpc>
                <a:spcPct val="115000"/>
              </a:lnSpc>
              <a:buFont typeface="+mj-lt"/>
              <a:buAutoNum type="alphaLcPeriod"/>
            </a:pPr>
            <a:r>
              <a:rPr lang="en-US" sz="1200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Key Competitors.</a:t>
            </a:r>
          </a:p>
          <a:p>
            <a:pPr marL="228600" lvl="0" indent="-228600">
              <a:lnSpc>
                <a:spcPct val="115000"/>
              </a:lnSpc>
              <a:buFont typeface="+mj-lt"/>
              <a:buAutoNum type="alphaLcPeriod"/>
            </a:pPr>
            <a:r>
              <a:rPr lang="en-US" sz="1200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Current and future offerings.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9F6295-7361-8D48-D691-E840DF609B04}"/>
              </a:ext>
            </a:extLst>
          </p:cNvPr>
          <p:cNvSpPr txBox="1"/>
          <p:nvPr userDrawn="1"/>
        </p:nvSpPr>
        <p:spPr>
          <a:xfrm>
            <a:off x="377069" y="4166343"/>
            <a:ext cx="6840705" cy="3426832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tIns="180000" bIns="360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C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Answers Guidelines:</a:t>
            </a:r>
          </a:p>
          <a:p>
            <a:pPr>
              <a:lnSpc>
                <a:spcPct val="150000"/>
              </a:lnSpc>
            </a:pPr>
            <a:endParaRPr lang="en-US" sz="1400" b="1" dirty="0">
              <a:solidFill>
                <a:srgbClr val="C000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2 Pages only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Font Type: Dubai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Font Color: Black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Font Title size: 14 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Font Subtitle size: 12 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Font Text size: 10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This page is for guidelines, you can delete it once you start your answer.</a:t>
            </a:r>
            <a:endParaRPr lang="en-AE" sz="1600" b="1" dirty="0">
              <a:solidFill>
                <a:schemeClr val="tx1">
                  <a:lumMod val="75000"/>
                  <a:lumOff val="25000"/>
                </a:schemeClr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A6E47873-58AB-1341-048F-7A49789FB468}"/>
              </a:ext>
            </a:extLst>
          </p:cNvPr>
          <p:cNvSpPr/>
          <p:nvPr userDrawn="1"/>
        </p:nvSpPr>
        <p:spPr>
          <a:xfrm>
            <a:off x="1354948" y="442085"/>
            <a:ext cx="4849777" cy="365091"/>
          </a:xfrm>
          <a:prstGeom prst="round2DiagRect">
            <a:avLst>
              <a:gd name="adj1" fmla="val 38191"/>
              <a:gd name="adj2" fmla="val 0"/>
            </a:avLst>
          </a:prstGeom>
          <a:solidFill>
            <a:srgbClr val="B3201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bIns="0" rtlCol="0" anchor="t" anchorCtr="0">
            <a:spAutoFit/>
          </a:bodyPr>
          <a:lstStyle/>
          <a:p>
            <a:pPr algn="ctr"/>
            <a:r>
              <a:rPr lang="en-US" sz="1600" b="1" i="0" cap="none" spc="50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MARKETING, OFFERINGS AND CUSTOMERS </a:t>
            </a:r>
          </a:p>
        </p:txBody>
      </p:sp>
    </p:spTree>
    <p:extLst>
      <p:ext uri="{BB962C8B-B14F-4D97-AF65-F5344CB8AC3E}">
        <p14:creationId xmlns:p14="http://schemas.microsoft.com/office/powerpoint/2010/main" val="735053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A520DB3-E27D-4139-F78F-4758E4943F65}"/>
              </a:ext>
            </a:extLst>
          </p:cNvPr>
          <p:cNvSpPr/>
          <p:nvPr userDrawn="1"/>
        </p:nvSpPr>
        <p:spPr>
          <a:xfrm>
            <a:off x="-1" y="4832"/>
            <a:ext cx="7559676" cy="296965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blurRad="38100" dist="12700" dir="2700000" algn="tl" rotWithShape="0">
              <a:prstClr val="black">
                <a:alpha val="6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sz="1653"/>
          </a:p>
        </p:txBody>
      </p:sp>
      <p:sp>
        <p:nvSpPr>
          <p:cNvPr id="8" name="Trapezoid 7">
            <a:extLst>
              <a:ext uri="{FF2B5EF4-FFF2-40B4-BE49-F238E27FC236}">
                <a16:creationId xmlns:a16="http://schemas.microsoft.com/office/drawing/2014/main" id="{47E85216-ED8F-5DB3-6E4B-7FC341322BF5}"/>
              </a:ext>
            </a:extLst>
          </p:cNvPr>
          <p:cNvSpPr/>
          <p:nvPr userDrawn="1"/>
        </p:nvSpPr>
        <p:spPr>
          <a:xfrm>
            <a:off x="489317" y="-3466"/>
            <a:ext cx="6581040" cy="305263"/>
          </a:xfrm>
          <a:prstGeom prst="trapezoid">
            <a:avLst>
              <a:gd name="adj" fmla="val 86394"/>
            </a:avLst>
          </a:prstGeom>
          <a:gradFill flip="none" rotWithShape="1">
            <a:gsLst>
              <a:gs pos="0">
                <a:srgbClr val="C1995A"/>
              </a:gs>
              <a:gs pos="50000">
                <a:srgbClr val="FAE4B4"/>
              </a:gs>
              <a:gs pos="100000">
                <a:srgbClr val="B08D58">
                  <a:shade val="100000"/>
                  <a:satMod val="115000"/>
                </a:srgbClr>
              </a:gs>
            </a:gsLst>
            <a:lin ang="0" scaled="0"/>
            <a:tileRect/>
          </a:gra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kern="1000" spc="0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Global Sustainability Award 2026, 1</a:t>
            </a:r>
            <a:r>
              <a:rPr lang="en-US" sz="1000" b="0" kern="1000" spc="0" baseline="30000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st</a:t>
            </a:r>
            <a:r>
              <a:rPr lang="en-US" sz="1000" b="0" kern="1000" spc="0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Cycle </a:t>
            </a:r>
            <a:r>
              <a:rPr lang="en-US" sz="1000" b="1" kern="1000" spc="0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Submission Template</a:t>
            </a:r>
            <a:r>
              <a:rPr lang="en-US" sz="1000" b="0" kern="1000" spc="0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- Copyrighted are Strictly Confidential</a:t>
            </a:r>
            <a:endParaRPr lang="en-AE" sz="1000" b="0" kern="1000" spc="0" dirty="0"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1E626F-FF0B-AAA0-409D-EA1AA7DAAC73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9" t="13777" r="20004" b="26535"/>
          <a:stretch>
            <a:fillRect/>
          </a:stretch>
        </p:blipFill>
        <p:spPr>
          <a:xfrm>
            <a:off x="7157085" y="22861"/>
            <a:ext cx="257175" cy="2551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16C57D-889B-B148-D881-66B569C3A031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2" b="11802"/>
          <a:stretch/>
        </p:blipFill>
        <p:spPr>
          <a:xfrm>
            <a:off x="66039" y="10493"/>
            <a:ext cx="388721" cy="2969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642276-3953-5D02-1C7E-26D0F5457CFD}"/>
              </a:ext>
            </a:extLst>
          </p:cNvPr>
          <p:cNvSpPr txBox="1"/>
          <p:nvPr userDrawn="1"/>
        </p:nvSpPr>
        <p:spPr>
          <a:xfrm>
            <a:off x="0" y="10483736"/>
            <a:ext cx="75596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kern="1000" spc="0" dirty="0">
                <a:solidFill>
                  <a:srgbClr val="866A42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www.dqg.org</a:t>
            </a:r>
            <a:endParaRPr lang="en-AE" sz="1000" b="1" kern="1000" spc="0" dirty="0">
              <a:solidFill>
                <a:srgbClr val="866A42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B05F68C-1501-89C5-6863-74861D1F0E79}"/>
              </a:ext>
            </a:extLst>
          </p:cNvPr>
          <p:cNvCxnSpPr>
            <a:cxnSpLocks/>
          </p:cNvCxnSpPr>
          <p:nvPr userDrawn="1"/>
        </p:nvCxnSpPr>
        <p:spPr>
          <a:xfrm>
            <a:off x="-1" y="10475402"/>
            <a:ext cx="7559676" cy="0"/>
          </a:xfrm>
          <a:prstGeom prst="line">
            <a:avLst/>
          </a:prstGeom>
          <a:ln w="9525">
            <a:solidFill>
              <a:srgbClr val="B08D5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red and white logo&#10;&#10;Description automatically generated">
            <a:extLst>
              <a:ext uri="{FF2B5EF4-FFF2-40B4-BE49-F238E27FC236}">
                <a16:creationId xmlns:a16="http://schemas.microsoft.com/office/drawing/2014/main" id="{D3152867-797B-ABB4-7068-19B9F2BF16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>
            <a:lum bright="70000" contrast="-70000"/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5" t="17753" r="17511" b="42589"/>
          <a:stretch/>
        </p:blipFill>
        <p:spPr>
          <a:xfrm>
            <a:off x="-175567" y="2955933"/>
            <a:ext cx="7910808" cy="477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56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8" r:id="rId17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C642276-3953-5D02-1C7E-26D0F5457CFD}"/>
              </a:ext>
            </a:extLst>
          </p:cNvPr>
          <p:cNvSpPr txBox="1"/>
          <p:nvPr userDrawn="1"/>
        </p:nvSpPr>
        <p:spPr>
          <a:xfrm>
            <a:off x="0" y="10483736"/>
            <a:ext cx="75596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kern="1000" spc="0" dirty="0">
                <a:solidFill>
                  <a:srgbClr val="866A42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www.dqg.org</a:t>
            </a:r>
            <a:endParaRPr lang="en-AE" sz="1000" b="1" kern="1000" spc="0" dirty="0">
              <a:solidFill>
                <a:srgbClr val="866A42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B05F68C-1501-89C5-6863-74861D1F0E79}"/>
              </a:ext>
            </a:extLst>
          </p:cNvPr>
          <p:cNvCxnSpPr>
            <a:cxnSpLocks/>
          </p:cNvCxnSpPr>
          <p:nvPr userDrawn="1"/>
        </p:nvCxnSpPr>
        <p:spPr>
          <a:xfrm>
            <a:off x="-1" y="10475402"/>
            <a:ext cx="7559676" cy="0"/>
          </a:xfrm>
          <a:prstGeom prst="line">
            <a:avLst/>
          </a:prstGeom>
          <a:ln w="9525">
            <a:solidFill>
              <a:srgbClr val="B08D5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A7475FD-2060-2B21-9D35-5F6965EDDF4C}"/>
              </a:ext>
            </a:extLst>
          </p:cNvPr>
          <p:cNvSpPr txBox="1">
            <a:spLocks/>
          </p:cNvSpPr>
          <p:nvPr userDrawn="1"/>
        </p:nvSpPr>
        <p:spPr>
          <a:xfrm>
            <a:off x="2062447" y="381605"/>
            <a:ext cx="3434779" cy="243837"/>
          </a:xfrm>
          <a:prstGeom prst="roundRect">
            <a:avLst>
              <a:gd name="adj" fmla="val 16852"/>
            </a:avLst>
          </a:prstGeom>
          <a:solidFill>
            <a:schemeClr val="tx2">
              <a:lumMod val="25000"/>
              <a:lumOff val="75000"/>
            </a:schemeClr>
          </a:solidFill>
          <a:ln w="12700">
            <a:noFill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36000" rIns="9144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200" b="1" dirty="0">
                <a:solidFill>
                  <a:sysClr val="windowText" lastClr="0000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SUSTAINABILITY ENABLERS – (500 Points)</a:t>
            </a:r>
          </a:p>
        </p:txBody>
      </p:sp>
      <p:pic>
        <p:nvPicPr>
          <p:cNvPr id="3" name="Picture 2" descr="A red and white logo&#10;&#10;Description automatically generated">
            <a:extLst>
              <a:ext uri="{FF2B5EF4-FFF2-40B4-BE49-F238E27FC236}">
                <a16:creationId xmlns:a16="http://schemas.microsoft.com/office/drawing/2014/main" id="{B7DBE40A-39BA-BFE8-91C8-B5BE57FDD0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>
            <a:lum bright="70000" contrast="-70000"/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5" t="17753" r="17511" b="42589"/>
          <a:stretch/>
        </p:blipFill>
        <p:spPr>
          <a:xfrm>
            <a:off x="-175567" y="2955933"/>
            <a:ext cx="7910808" cy="477994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842BF10-6A6B-EE58-6991-E67FCB93E2AE}"/>
              </a:ext>
            </a:extLst>
          </p:cNvPr>
          <p:cNvSpPr/>
          <p:nvPr userDrawn="1"/>
        </p:nvSpPr>
        <p:spPr>
          <a:xfrm>
            <a:off x="-1" y="4832"/>
            <a:ext cx="7559676" cy="296965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blurRad="38100" dist="12700" dir="2700000" algn="tl" rotWithShape="0">
              <a:prstClr val="black">
                <a:alpha val="6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sz="1653"/>
          </a:p>
        </p:txBody>
      </p:sp>
      <p:sp>
        <p:nvSpPr>
          <p:cNvPr id="5" name="Trapezoid 4">
            <a:extLst>
              <a:ext uri="{FF2B5EF4-FFF2-40B4-BE49-F238E27FC236}">
                <a16:creationId xmlns:a16="http://schemas.microsoft.com/office/drawing/2014/main" id="{45408F2C-76EB-6B64-E28C-905397ADB754}"/>
              </a:ext>
            </a:extLst>
          </p:cNvPr>
          <p:cNvSpPr/>
          <p:nvPr userDrawn="1"/>
        </p:nvSpPr>
        <p:spPr>
          <a:xfrm>
            <a:off x="489317" y="-3466"/>
            <a:ext cx="6581040" cy="305263"/>
          </a:xfrm>
          <a:prstGeom prst="trapezoid">
            <a:avLst>
              <a:gd name="adj" fmla="val 86394"/>
            </a:avLst>
          </a:prstGeom>
          <a:gradFill flip="none" rotWithShape="1">
            <a:gsLst>
              <a:gs pos="0">
                <a:srgbClr val="C1995A"/>
              </a:gs>
              <a:gs pos="50000">
                <a:srgbClr val="FAE4B4"/>
              </a:gs>
              <a:gs pos="100000">
                <a:srgbClr val="B08D58">
                  <a:shade val="100000"/>
                  <a:satMod val="115000"/>
                </a:srgbClr>
              </a:gs>
            </a:gsLst>
            <a:lin ang="0" scaled="0"/>
            <a:tileRect/>
          </a:gra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kern="1000" spc="0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Global Sustainability Award 2026, 1</a:t>
            </a:r>
            <a:r>
              <a:rPr lang="en-US" sz="1000" b="0" kern="1000" spc="0" baseline="30000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st</a:t>
            </a:r>
            <a:r>
              <a:rPr lang="en-US" sz="1000" b="0" kern="1000" spc="0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Cycle </a:t>
            </a:r>
            <a:r>
              <a:rPr lang="en-US" sz="1000" b="1" kern="1000" spc="0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Submission Template</a:t>
            </a:r>
            <a:r>
              <a:rPr lang="en-US" sz="1000" b="0" kern="1000" spc="0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- Copyrighted are Strictly Confidential</a:t>
            </a:r>
            <a:endParaRPr lang="en-AE" sz="1000" b="0" kern="1000" spc="0" dirty="0"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34423A-F03F-7909-0447-9623A0F44FE2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9" t="13777" r="20004" b="26535"/>
          <a:stretch>
            <a:fillRect/>
          </a:stretch>
        </p:blipFill>
        <p:spPr>
          <a:xfrm>
            <a:off x="7157085" y="22861"/>
            <a:ext cx="257175" cy="2551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53C72C-7A46-8D4B-F317-D981294593EB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2" b="11802"/>
          <a:stretch/>
        </p:blipFill>
        <p:spPr>
          <a:xfrm>
            <a:off x="66039" y="10493"/>
            <a:ext cx="388721" cy="29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82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46" r:id="rId2"/>
    <p:sldLayoutId id="2147483711" r:id="rId3"/>
    <p:sldLayoutId id="2147483712" r:id="rId4"/>
    <p:sldLayoutId id="2147483713" r:id="rId5"/>
    <p:sldLayoutId id="2147483714" r:id="rId6"/>
    <p:sldLayoutId id="2147483707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2" r:id="rId13"/>
    <p:sldLayoutId id="2147483723" r:id="rId14"/>
    <p:sldLayoutId id="2147483708" r:id="rId15"/>
    <p:sldLayoutId id="2147483709" r:id="rId16"/>
    <p:sldLayoutId id="2147483724" r:id="rId17"/>
    <p:sldLayoutId id="2147483725" r:id="rId18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7678081-3FE9-6648-970B-EA29A403DAA2}"/>
              </a:ext>
            </a:extLst>
          </p:cNvPr>
          <p:cNvSpPr txBox="1">
            <a:spLocks/>
          </p:cNvSpPr>
          <p:nvPr userDrawn="1"/>
        </p:nvSpPr>
        <p:spPr>
          <a:xfrm>
            <a:off x="2062446" y="371858"/>
            <a:ext cx="3434779" cy="243837"/>
          </a:xfrm>
          <a:prstGeom prst="roundRect">
            <a:avLst>
              <a:gd name="adj" fmla="val 16852"/>
            </a:avLst>
          </a:prstGeom>
          <a:solidFill>
            <a:srgbClr val="B5EFD7"/>
          </a:solidFill>
          <a:ln w="12700">
            <a:noFill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0" rIns="9144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200" b="1" dirty="0">
                <a:solidFill>
                  <a:sysClr val="windowText" lastClr="0000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SUSTAINABILITY RESULTS – (500 Points)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ACA3B4-E3F9-3968-7222-21B08BC4921B}"/>
              </a:ext>
            </a:extLst>
          </p:cNvPr>
          <p:cNvSpPr txBox="1"/>
          <p:nvPr userDrawn="1"/>
        </p:nvSpPr>
        <p:spPr>
          <a:xfrm>
            <a:off x="0" y="10483736"/>
            <a:ext cx="75596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kern="1000" spc="0" dirty="0">
                <a:solidFill>
                  <a:srgbClr val="866A42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www.dqg.org</a:t>
            </a:r>
            <a:endParaRPr lang="en-AE" sz="1000" b="1" kern="1000" spc="0" dirty="0">
              <a:solidFill>
                <a:srgbClr val="866A42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B78FCD1-B45A-D634-AC42-D1EB5CB22390}"/>
              </a:ext>
            </a:extLst>
          </p:cNvPr>
          <p:cNvCxnSpPr>
            <a:cxnSpLocks/>
          </p:cNvCxnSpPr>
          <p:nvPr userDrawn="1"/>
        </p:nvCxnSpPr>
        <p:spPr>
          <a:xfrm>
            <a:off x="-1" y="10475402"/>
            <a:ext cx="7559676" cy="0"/>
          </a:xfrm>
          <a:prstGeom prst="line">
            <a:avLst/>
          </a:prstGeom>
          <a:ln w="9525">
            <a:solidFill>
              <a:srgbClr val="B08D5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red and white logo&#10;&#10;Description automatically generated">
            <a:extLst>
              <a:ext uri="{FF2B5EF4-FFF2-40B4-BE49-F238E27FC236}">
                <a16:creationId xmlns:a16="http://schemas.microsoft.com/office/drawing/2014/main" id="{852BBD67-6E73-8F8D-88F3-580DCE0CBA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lum bright="70000" contrast="-70000"/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5" t="17753" r="17511" b="42589"/>
          <a:stretch/>
        </p:blipFill>
        <p:spPr>
          <a:xfrm>
            <a:off x="-175567" y="2955933"/>
            <a:ext cx="7910808" cy="477994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D971525-8148-3A4C-49FD-93C64D391590}"/>
              </a:ext>
            </a:extLst>
          </p:cNvPr>
          <p:cNvSpPr/>
          <p:nvPr userDrawn="1"/>
        </p:nvSpPr>
        <p:spPr>
          <a:xfrm>
            <a:off x="-1" y="4832"/>
            <a:ext cx="7559676" cy="296965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blurRad="38100" dist="12700" dir="2700000" algn="tl" rotWithShape="0">
              <a:prstClr val="black">
                <a:alpha val="6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sz="1653"/>
          </a:p>
        </p:txBody>
      </p:sp>
      <p:sp>
        <p:nvSpPr>
          <p:cNvPr id="8" name="Trapezoid 7">
            <a:extLst>
              <a:ext uri="{FF2B5EF4-FFF2-40B4-BE49-F238E27FC236}">
                <a16:creationId xmlns:a16="http://schemas.microsoft.com/office/drawing/2014/main" id="{A97F1F69-E47B-B95D-9216-B17374760D96}"/>
              </a:ext>
            </a:extLst>
          </p:cNvPr>
          <p:cNvSpPr/>
          <p:nvPr userDrawn="1"/>
        </p:nvSpPr>
        <p:spPr>
          <a:xfrm>
            <a:off x="489317" y="-3466"/>
            <a:ext cx="6581040" cy="305263"/>
          </a:xfrm>
          <a:prstGeom prst="trapezoid">
            <a:avLst>
              <a:gd name="adj" fmla="val 86394"/>
            </a:avLst>
          </a:prstGeom>
          <a:gradFill flip="none" rotWithShape="1">
            <a:gsLst>
              <a:gs pos="0">
                <a:srgbClr val="C1995A"/>
              </a:gs>
              <a:gs pos="50000">
                <a:srgbClr val="FAE4B4"/>
              </a:gs>
              <a:gs pos="100000">
                <a:srgbClr val="B08D58">
                  <a:shade val="100000"/>
                  <a:satMod val="115000"/>
                </a:srgbClr>
              </a:gs>
            </a:gsLst>
            <a:lin ang="0" scaled="0"/>
            <a:tileRect/>
          </a:gra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kern="1000" spc="0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Global Sustainability Award 2026, 1</a:t>
            </a:r>
            <a:r>
              <a:rPr lang="en-US" sz="1000" b="0" kern="1000" spc="0" baseline="30000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st</a:t>
            </a:r>
            <a:r>
              <a:rPr lang="en-US" sz="1000" b="0" kern="1000" spc="0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Cycle </a:t>
            </a:r>
            <a:r>
              <a:rPr lang="en-US" sz="1000" b="1" kern="1000" spc="0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Submission Template</a:t>
            </a:r>
            <a:r>
              <a:rPr lang="en-US" sz="1000" b="0" kern="1000" spc="0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- Copyrighted are Strictly Confidential</a:t>
            </a:r>
            <a:endParaRPr lang="en-AE" sz="1000" b="0" kern="1000" spc="0" dirty="0"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C494A4-0A40-F396-02AE-BC9C118E8EF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9" t="13777" r="20004" b="26535"/>
          <a:stretch>
            <a:fillRect/>
          </a:stretch>
        </p:blipFill>
        <p:spPr>
          <a:xfrm>
            <a:off x="7157085" y="22861"/>
            <a:ext cx="257175" cy="2551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281C5A-7F2C-08CD-326E-5EA0448314C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2" b="11802"/>
          <a:stretch/>
        </p:blipFill>
        <p:spPr>
          <a:xfrm>
            <a:off x="66039" y="10493"/>
            <a:ext cx="388721" cy="29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585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43" r:id="rId10"/>
    <p:sldLayoutId id="2147483744" r:id="rId11"/>
    <p:sldLayoutId id="214748374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8ACA3B4-E3F9-3968-7222-21B08BC4921B}"/>
              </a:ext>
            </a:extLst>
          </p:cNvPr>
          <p:cNvSpPr txBox="1"/>
          <p:nvPr userDrawn="1"/>
        </p:nvSpPr>
        <p:spPr>
          <a:xfrm>
            <a:off x="0" y="10483736"/>
            <a:ext cx="75596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kern="1000" spc="0" dirty="0">
                <a:solidFill>
                  <a:srgbClr val="866A42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www.dqg.org</a:t>
            </a:r>
            <a:endParaRPr lang="en-AE" sz="1000" b="1" kern="1000" spc="0" dirty="0">
              <a:solidFill>
                <a:srgbClr val="866A42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B78FCD1-B45A-D634-AC42-D1EB5CB22390}"/>
              </a:ext>
            </a:extLst>
          </p:cNvPr>
          <p:cNvCxnSpPr>
            <a:cxnSpLocks/>
          </p:cNvCxnSpPr>
          <p:nvPr userDrawn="1"/>
        </p:nvCxnSpPr>
        <p:spPr>
          <a:xfrm>
            <a:off x="-1" y="10475402"/>
            <a:ext cx="7559676" cy="0"/>
          </a:xfrm>
          <a:prstGeom prst="line">
            <a:avLst/>
          </a:prstGeom>
          <a:ln w="9525">
            <a:solidFill>
              <a:srgbClr val="B08D5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2C7AF51D-84F2-B5CC-E092-A14523E686E6}"/>
              </a:ext>
            </a:extLst>
          </p:cNvPr>
          <p:cNvSpPr/>
          <p:nvPr userDrawn="1"/>
        </p:nvSpPr>
        <p:spPr>
          <a:xfrm>
            <a:off x="-1" y="4832"/>
            <a:ext cx="7559676" cy="296965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blurRad="38100" dist="12700" dir="2700000" algn="tl" rotWithShape="0">
              <a:prstClr val="black">
                <a:alpha val="6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sz="1653"/>
          </a:p>
        </p:txBody>
      </p:sp>
      <p:sp>
        <p:nvSpPr>
          <p:cNvPr id="7" name="Trapezoid 6">
            <a:extLst>
              <a:ext uri="{FF2B5EF4-FFF2-40B4-BE49-F238E27FC236}">
                <a16:creationId xmlns:a16="http://schemas.microsoft.com/office/drawing/2014/main" id="{83ACA905-F5BD-83FB-018A-74934C0D5427}"/>
              </a:ext>
            </a:extLst>
          </p:cNvPr>
          <p:cNvSpPr/>
          <p:nvPr userDrawn="1"/>
        </p:nvSpPr>
        <p:spPr>
          <a:xfrm>
            <a:off x="489317" y="-3466"/>
            <a:ext cx="6581040" cy="305263"/>
          </a:xfrm>
          <a:prstGeom prst="trapezoid">
            <a:avLst>
              <a:gd name="adj" fmla="val 86394"/>
            </a:avLst>
          </a:prstGeom>
          <a:gradFill flip="none" rotWithShape="1">
            <a:gsLst>
              <a:gs pos="0">
                <a:srgbClr val="C1995A"/>
              </a:gs>
              <a:gs pos="50000">
                <a:srgbClr val="FAE4B4"/>
              </a:gs>
              <a:gs pos="100000">
                <a:srgbClr val="B08D58">
                  <a:shade val="100000"/>
                  <a:satMod val="115000"/>
                </a:srgbClr>
              </a:gs>
            </a:gsLst>
            <a:lin ang="0" scaled="0"/>
            <a:tileRect/>
          </a:gra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kern="1000" spc="0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Global Sustainability Award 2026, 1</a:t>
            </a:r>
            <a:r>
              <a:rPr lang="en-US" sz="1000" b="0" kern="1000" spc="0" baseline="30000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st</a:t>
            </a:r>
            <a:r>
              <a:rPr lang="en-US" sz="1000" b="0" kern="1000" spc="0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Cycle </a:t>
            </a:r>
            <a:r>
              <a:rPr lang="en-US" sz="1000" b="1" kern="1000" spc="0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Submission Template</a:t>
            </a:r>
            <a:r>
              <a:rPr lang="en-US" sz="1000" b="0" kern="1000" spc="0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- Copyrighted are Strictly Confidential</a:t>
            </a:r>
            <a:endParaRPr lang="en-AE" sz="1000" b="0" kern="1000" spc="0" dirty="0"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48E4F7-939B-AC3E-39E3-0CF398E4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9" t="13777" r="20004" b="26535"/>
          <a:stretch>
            <a:fillRect/>
          </a:stretch>
        </p:blipFill>
        <p:spPr>
          <a:xfrm>
            <a:off x="7157085" y="22861"/>
            <a:ext cx="257175" cy="2551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1207BD-A920-9306-B935-D4563B2128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2" b="11802"/>
          <a:stretch/>
        </p:blipFill>
        <p:spPr>
          <a:xfrm>
            <a:off x="66039" y="10493"/>
            <a:ext cx="388721" cy="29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54170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7961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747D9F-2155-0580-07E9-770A3109060F}"/>
              </a:ext>
            </a:extLst>
          </p:cNvPr>
          <p:cNvSpPr txBox="1"/>
          <p:nvPr/>
        </p:nvSpPr>
        <p:spPr>
          <a:xfrm>
            <a:off x="156642" y="987142"/>
            <a:ext cx="57989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Dubai" panose="020B0503030403030204" pitchFamily="34" charset="-78"/>
                <a:cs typeface="Dubai" panose="020B0503030403030204" pitchFamily="34" charset="-78"/>
              </a:rPr>
              <a:t>Capture the high-level information on Markets, Offering, and Customers paragraph:</a:t>
            </a:r>
            <a:endParaRPr lang="en-AE" sz="11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54193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8633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771FB5-864E-A63C-43EB-A3A6B40DBBBB}"/>
              </a:ext>
            </a:extLst>
          </p:cNvPr>
          <p:cNvSpPr txBox="1"/>
          <p:nvPr/>
        </p:nvSpPr>
        <p:spPr>
          <a:xfrm>
            <a:off x="189528" y="985538"/>
            <a:ext cx="60123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Dubai" panose="020B0503030403030204" pitchFamily="34" charset="-78"/>
                <a:cs typeface="Dubai" panose="020B0503030403030204" pitchFamily="34" charset="-78"/>
              </a:rPr>
              <a:t>Capture the high-level information on Organizational Partners and Suppliers in  paragraph:</a:t>
            </a:r>
            <a:endParaRPr lang="en-AE" sz="11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36560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8981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BB37B6-032E-6416-2063-6E6C99A72B0F}"/>
              </a:ext>
            </a:extLst>
          </p:cNvPr>
          <p:cNvSpPr txBox="1"/>
          <p:nvPr/>
        </p:nvSpPr>
        <p:spPr>
          <a:xfrm>
            <a:off x="208779" y="970298"/>
            <a:ext cx="47571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Dubai" panose="020B0503030403030204" pitchFamily="34" charset="-78"/>
                <a:cs typeface="Dubai" panose="020B0503030403030204" pitchFamily="34" charset="-78"/>
              </a:rPr>
              <a:t>Capture the  Management Structure and Activities in Paragraph</a:t>
            </a:r>
            <a:endParaRPr lang="en-AE" sz="11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21800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5477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2327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9390B-5038-9FCE-11B7-4358338EED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FB756E-53CB-7BEB-C91D-0DC0783FD85F}"/>
              </a:ext>
            </a:extLst>
          </p:cNvPr>
          <p:cNvSpPr txBox="1"/>
          <p:nvPr/>
        </p:nvSpPr>
        <p:spPr>
          <a:xfrm>
            <a:off x="134225" y="1686512"/>
            <a:ext cx="7188595" cy="26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</a:pPr>
            <a:r>
              <a:rPr lang="en-GB" sz="1000" b="1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Write here.</a:t>
            </a:r>
            <a:endParaRPr lang="en-AE" sz="1100" b="1" dirty="0">
              <a:effectLst/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25B65E-9253-9AE4-F9CE-34114D11B5F7}"/>
              </a:ext>
            </a:extLst>
          </p:cNvPr>
          <p:cNvSpPr txBox="1"/>
          <p:nvPr/>
        </p:nvSpPr>
        <p:spPr>
          <a:xfrm>
            <a:off x="134225" y="5785270"/>
            <a:ext cx="7188595" cy="26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</a:pPr>
            <a:r>
              <a:rPr lang="en-GB" sz="1000" b="1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Write here.</a:t>
            </a:r>
            <a:endParaRPr lang="en-AE" sz="1100" b="1" dirty="0">
              <a:effectLst/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4405336-28F7-0E66-46C2-7090CB6AB3FE}"/>
              </a:ext>
            </a:extLst>
          </p:cNvPr>
          <p:cNvSpPr/>
          <p:nvPr/>
        </p:nvSpPr>
        <p:spPr>
          <a:xfrm>
            <a:off x="165223" y="1331381"/>
            <a:ext cx="2964635" cy="266457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tlCol="0" anchor="ctr"/>
          <a:lstStyle/>
          <a:p>
            <a:pPr marL="11114">
              <a:spcBef>
                <a:spcPts val="600"/>
              </a:spcBef>
            </a:pPr>
            <a:r>
              <a:rPr lang="en-US" sz="12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1.1.1 Environment Product Declaration - 15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84AF837-BB8E-7224-08B0-5392A1977B25}"/>
              </a:ext>
            </a:extLst>
          </p:cNvPr>
          <p:cNvSpPr/>
          <p:nvPr/>
        </p:nvSpPr>
        <p:spPr>
          <a:xfrm>
            <a:off x="165223" y="5345906"/>
            <a:ext cx="2283444" cy="266457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tlCol="0" anchor="ctr"/>
          <a:lstStyle/>
          <a:p>
            <a:pPr marL="11114">
              <a:spcBef>
                <a:spcPts val="600"/>
              </a:spcBef>
            </a:pPr>
            <a:r>
              <a:rPr lang="en-US" sz="12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1.1.2 Life Cycle Assessment - 15</a:t>
            </a:r>
          </a:p>
        </p:txBody>
      </p:sp>
    </p:spTree>
    <p:extLst>
      <p:ext uri="{BB962C8B-B14F-4D97-AF65-F5344CB8AC3E}">
        <p14:creationId xmlns:p14="http://schemas.microsoft.com/office/powerpoint/2010/main" val="1208701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D5D8E4F-2904-88F0-EACF-17705F5177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002021"/>
              </p:ext>
            </p:extLst>
          </p:nvPr>
        </p:nvGraphicFramePr>
        <p:xfrm>
          <a:off x="305117" y="5025064"/>
          <a:ext cx="6949439" cy="48480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9553">
                  <a:extLst>
                    <a:ext uri="{9D8B030D-6E8A-4147-A177-3AD203B41FA5}">
                      <a16:colId xmlns:a16="http://schemas.microsoft.com/office/drawing/2014/main" val="3545235842"/>
                    </a:ext>
                  </a:extLst>
                </a:gridCol>
                <a:gridCol w="1389553">
                  <a:extLst>
                    <a:ext uri="{9D8B030D-6E8A-4147-A177-3AD203B41FA5}">
                      <a16:colId xmlns:a16="http://schemas.microsoft.com/office/drawing/2014/main" val="3722989422"/>
                    </a:ext>
                  </a:extLst>
                </a:gridCol>
                <a:gridCol w="1389553">
                  <a:extLst>
                    <a:ext uri="{9D8B030D-6E8A-4147-A177-3AD203B41FA5}">
                      <a16:colId xmlns:a16="http://schemas.microsoft.com/office/drawing/2014/main" val="3992662530"/>
                    </a:ext>
                  </a:extLst>
                </a:gridCol>
                <a:gridCol w="1390390">
                  <a:extLst>
                    <a:ext uri="{9D8B030D-6E8A-4147-A177-3AD203B41FA5}">
                      <a16:colId xmlns:a16="http://schemas.microsoft.com/office/drawing/2014/main" val="619845683"/>
                    </a:ext>
                  </a:extLst>
                </a:gridCol>
                <a:gridCol w="1390390">
                  <a:extLst>
                    <a:ext uri="{9D8B030D-6E8A-4147-A177-3AD203B41FA5}">
                      <a16:colId xmlns:a16="http://schemas.microsoft.com/office/drawing/2014/main" val="4237020251"/>
                    </a:ext>
                  </a:extLst>
                </a:gridCol>
              </a:tblGrid>
              <a:tr h="6060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dirty="0"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Approach</a:t>
                      </a:r>
                      <a:endParaRPr lang="en-AE" sz="1600" dirty="0"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dirty="0"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Plan</a:t>
                      </a:r>
                      <a:endParaRPr lang="en-AE" sz="1600" dirty="0"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9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dirty="0"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Do</a:t>
                      </a:r>
                      <a:endParaRPr lang="en-AE" sz="1600" dirty="0"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20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Check</a:t>
                      </a:r>
                      <a:endParaRPr lang="en-AE" sz="1600" dirty="0"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8D5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Act</a:t>
                      </a:r>
                      <a:endParaRPr lang="en-AE" sz="1600" dirty="0"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AE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363588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 dirty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 dirty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116327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 dirty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 dirty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2174587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4314357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0158753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2240358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7721286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730297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BE54362-4F25-B184-2047-3FA5493BF575}"/>
              </a:ext>
            </a:extLst>
          </p:cNvPr>
          <p:cNvSpPr txBox="1"/>
          <p:nvPr/>
        </p:nvSpPr>
        <p:spPr>
          <a:xfrm>
            <a:off x="134225" y="1686512"/>
            <a:ext cx="7120331" cy="26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</a:pPr>
            <a:r>
              <a:rPr lang="en-GB" sz="1000" b="1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Write here.</a:t>
            </a:r>
            <a:endParaRPr lang="en-AE" sz="1100" b="1" dirty="0">
              <a:effectLst/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5B34E1E-D107-070A-1139-5738507CFAF4}"/>
              </a:ext>
            </a:extLst>
          </p:cNvPr>
          <p:cNvSpPr/>
          <p:nvPr/>
        </p:nvSpPr>
        <p:spPr>
          <a:xfrm>
            <a:off x="165223" y="1331381"/>
            <a:ext cx="2964635" cy="266457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tlCol="0" anchor="ctr"/>
          <a:lstStyle/>
          <a:p>
            <a:pPr marL="11114">
              <a:spcBef>
                <a:spcPts val="600"/>
              </a:spcBef>
            </a:pPr>
            <a:r>
              <a:rPr lang="fr-FR" sz="12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1.1.3 Carbon </a:t>
            </a:r>
            <a:r>
              <a:rPr lang="fr-FR" sz="1200" dirty="0" err="1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Footprint</a:t>
            </a:r>
            <a:r>
              <a:rPr lang="fr-FR" sz="12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, GHG Emission - 20</a:t>
            </a:r>
          </a:p>
        </p:txBody>
      </p:sp>
    </p:spTree>
    <p:extLst>
      <p:ext uri="{BB962C8B-B14F-4D97-AF65-F5344CB8AC3E}">
        <p14:creationId xmlns:p14="http://schemas.microsoft.com/office/powerpoint/2010/main" val="3486539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790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B31BC9-8845-BB58-683F-AB2CAC81020F}"/>
              </a:ext>
            </a:extLst>
          </p:cNvPr>
          <p:cNvSpPr txBox="1"/>
          <p:nvPr/>
        </p:nvSpPr>
        <p:spPr>
          <a:xfrm>
            <a:off x="2164466" y="1905397"/>
            <a:ext cx="4757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  <a:endParaRPr lang="en-AE" sz="12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EC2E2A-3AC4-A8A9-327C-03764F0FD90E}"/>
              </a:ext>
            </a:extLst>
          </p:cNvPr>
          <p:cNvSpPr txBox="1"/>
          <p:nvPr/>
        </p:nvSpPr>
        <p:spPr>
          <a:xfrm>
            <a:off x="2164465" y="2637110"/>
            <a:ext cx="4757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  <a:endParaRPr lang="en-AE" sz="12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E28F78-4B22-3F00-2E2A-6887A9F41377}"/>
              </a:ext>
            </a:extLst>
          </p:cNvPr>
          <p:cNvSpPr txBox="1"/>
          <p:nvPr/>
        </p:nvSpPr>
        <p:spPr>
          <a:xfrm>
            <a:off x="2164464" y="3337516"/>
            <a:ext cx="4757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  <a:endParaRPr lang="en-AE" sz="12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069120-8AB6-ACE0-12A9-7031E8DE325E}"/>
              </a:ext>
            </a:extLst>
          </p:cNvPr>
          <p:cNvSpPr txBox="1"/>
          <p:nvPr/>
        </p:nvSpPr>
        <p:spPr>
          <a:xfrm>
            <a:off x="2164464" y="4124869"/>
            <a:ext cx="4757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  <a:endParaRPr lang="en-AE" sz="12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66955C-8F70-F2AC-CAE5-D596FA57F0D1}"/>
              </a:ext>
            </a:extLst>
          </p:cNvPr>
          <p:cNvSpPr txBox="1"/>
          <p:nvPr/>
        </p:nvSpPr>
        <p:spPr>
          <a:xfrm>
            <a:off x="2164464" y="4854679"/>
            <a:ext cx="4757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  <a:endParaRPr lang="en-AE" sz="12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55982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565A65-A7DC-F47A-679B-FE0E30B88EC7}"/>
              </a:ext>
            </a:extLst>
          </p:cNvPr>
          <p:cNvSpPr txBox="1"/>
          <p:nvPr/>
        </p:nvSpPr>
        <p:spPr>
          <a:xfrm>
            <a:off x="134225" y="1686512"/>
            <a:ext cx="7245143" cy="26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</a:pPr>
            <a:r>
              <a:rPr lang="en-GB" sz="1000" b="1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Write here.</a:t>
            </a:r>
            <a:endParaRPr lang="en-AE" sz="1100" b="1" dirty="0">
              <a:effectLst/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03614E4-940A-84B9-1535-D8CF0F811AE8}"/>
              </a:ext>
            </a:extLst>
          </p:cNvPr>
          <p:cNvSpPr/>
          <p:nvPr/>
        </p:nvSpPr>
        <p:spPr>
          <a:xfrm>
            <a:off x="165223" y="1331381"/>
            <a:ext cx="2964635" cy="266457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tlCol="0" anchor="ctr"/>
          <a:lstStyle/>
          <a:p>
            <a:pPr marL="11114">
              <a:spcBef>
                <a:spcPts val="600"/>
              </a:spcBef>
            </a:pPr>
            <a:r>
              <a:rPr lang="en-US" sz="12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1.2.1 CSR  Plan and its execution - 20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5095C2-93B7-EF9D-A3BB-E702F71F8E5E}"/>
              </a:ext>
            </a:extLst>
          </p:cNvPr>
          <p:cNvSpPr txBox="1"/>
          <p:nvPr/>
        </p:nvSpPr>
        <p:spPr>
          <a:xfrm>
            <a:off x="134225" y="4381242"/>
            <a:ext cx="7245143" cy="26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</a:pPr>
            <a:r>
              <a:rPr lang="en-GB" sz="1000" b="1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Write here.</a:t>
            </a:r>
            <a:endParaRPr lang="en-AE" sz="1100" b="1" dirty="0">
              <a:effectLst/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AF2C551-1093-8241-452F-D1CAF978A1F7}"/>
              </a:ext>
            </a:extLst>
          </p:cNvPr>
          <p:cNvSpPr/>
          <p:nvPr/>
        </p:nvSpPr>
        <p:spPr>
          <a:xfrm>
            <a:off x="165223" y="4026111"/>
            <a:ext cx="2964635" cy="266457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tlCol="0" anchor="ctr"/>
          <a:lstStyle/>
          <a:p>
            <a:pPr marL="11114">
              <a:spcBef>
                <a:spcPts val="600"/>
              </a:spcBef>
            </a:pPr>
            <a:r>
              <a:rPr lang="en-US" sz="12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1.2.2 CSR Policies and Procedures - 10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CA0A96-8221-47D2-1909-FF3230B3E10B}"/>
              </a:ext>
            </a:extLst>
          </p:cNvPr>
          <p:cNvSpPr txBox="1"/>
          <p:nvPr/>
        </p:nvSpPr>
        <p:spPr>
          <a:xfrm>
            <a:off x="134225" y="7431103"/>
            <a:ext cx="7245143" cy="26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</a:pPr>
            <a:r>
              <a:rPr lang="en-GB" sz="1000" b="1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Write here.</a:t>
            </a:r>
            <a:endParaRPr lang="en-AE" sz="1100" b="1" dirty="0">
              <a:effectLst/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31DC7A4-E347-5DCD-933F-F022000AF54F}"/>
              </a:ext>
            </a:extLst>
          </p:cNvPr>
          <p:cNvSpPr/>
          <p:nvPr/>
        </p:nvSpPr>
        <p:spPr>
          <a:xfrm>
            <a:off x="165223" y="7075972"/>
            <a:ext cx="2964635" cy="266457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tlCol="0" anchor="ctr"/>
          <a:lstStyle/>
          <a:p>
            <a:pPr marL="11114">
              <a:spcBef>
                <a:spcPts val="600"/>
              </a:spcBef>
            </a:pPr>
            <a:r>
              <a:rPr lang="fr-FR" sz="12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1.2.3 Work Life Balance - 10</a:t>
            </a:r>
          </a:p>
        </p:txBody>
      </p:sp>
    </p:spTree>
    <p:extLst>
      <p:ext uri="{BB962C8B-B14F-4D97-AF65-F5344CB8AC3E}">
        <p14:creationId xmlns:p14="http://schemas.microsoft.com/office/powerpoint/2010/main" val="216406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203F908-1BFC-5997-1C64-35102B9DB4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273004"/>
              </p:ext>
            </p:extLst>
          </p:nvPr>
        </p:nvGraphicFramePr>
        <p:xfrm>
          <a:off x="305117" y="5025064"/>
          <a:ext cx="6949439" cy="48480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9553">
                  <a:extLst>
                    <a:ext uri="{9D8B030D-6E8A-4147-A177-3AD203B41FA5}">
                      <a16:colId xmlns:a16="http://schemas.microsoft.com/office/drawing/2014/main" val="3545235842"/>
                    </a:ext>
                  </a:extLst>
                </a:gridCol>
                <a:gridCol w="1389553">
                  <a:extLst>
                    <a:ext uri="{9D8B030D-6E8A-4147-A177-3AD203B41FA5}">
                      <a16:colId xmlns:a16="http://schemas.microsoft.com/office/drawing/2014/main" val="3722989422"/>
                    </a:ext>
                  </a:extLst>
                </a:gridCol>
                <a:gridCol w="1389553">
                  <a:extLst>
                    <a:ext uri="{9D8B030D-6E8A-4147-A177-3AD203B41FA5}">
                      <a16:colId xmlns:a16="http://schemas.microsoft.com/office/drawing/2014/main" val="3992662530"/>
                    </a:ext>
                  </a:extLst>
                </a:gridCol>
                <a:gridCol w="1390390">
                  <a:extLst>
                    <a:ext uri="{9D8B030D-6E8A-4147-A177-3AD203B41FA5}">
                      <a16:colId xmlns:a16="http://schemas.microsoft.com/office/drawing/2014/main" val="619845683"/>
                    </a:ext>
                  </a:extLst>
                </a:gridCol>
                <a:gridCol w="1390390">
                  <a:extLst>
                    <a:ext uri="{9D8B030D-6E8A-4147-A177-3AD203B41FA5}">
                      <a16:colId xmlns:a16="http://schemas.microsoft.com/office/drawing/2014/main" val="4237020251"/>
                    </a:ext>
                  </a:extLst>
                </a:gridCol>
              </a:tblGrid>
              <a:tr h="6060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dirty="0"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Approach</a:t>
                      </a:r>
                      <a:endParaRPr lang="en-AE" sz="1600" dirty="0"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dirty="0"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Plan</a:t>
                      </a:r>
                      <a:endParaRPr lang="en-AE" sz="1600" dirty="0"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9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dirty="0"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Do</a:t>
                      </a:r>
                      <a:endParaRPr lang="en-AE" sz="1600" dirty="0"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20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Check</a:t>
                      </a:r>
                      <a:endParaRPr lang="en-AE" sz="1600" dirty="0"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8D5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Act</a:t>
                      </a:r>
                      <a:endParaRPr lang="en-AE" sz="1600" dirty="0"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AE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363588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 dirty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116327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 dirty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 dirty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2174587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4314357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0158753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2240358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7721286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730297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C445189-654E-EB45-A21A-6C10DAED6F26}"/>
              </a:ext>
            </a:extLst>
          </p:cNvPr>
          <p:cNvSpPr txBox="1"/>
          <p:nvPr/>
        </p:nvSpPr>
        <p:spPr>
          <a:xfrm>
            <a:off x="134225" y="1686512"/>
            <a:ext cx="7245143" cy="26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</a:pPr>
            <a:r>
              <a:rPr lang="en-GB" sz="1000" b="1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Write here.</a:t>
            </a:r>
            <a:endParaRPr lang="en-AE" sz="1100" b="1" dirty="0">
              <a:effectLst/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5F7D3A7-C87C-B49E-EE69-3B7C2D047897}"/>
              </a:ext>
            </a:extLst>
          </p:cNvPr>
          <p:cNvSpPr/>
          <p:nvPr/>
        </p:nvSpPr>
        <p:spPr>
          <a:xfrm>
            <a:off x="165223" y="1331381"/>
            <a:ext cx="1962281" cy="266457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tlCol="0" anchor="ctr"/>
          <a:lstStyle/>
          <a:p>
            <a:pPr marL="11114">
              <a:spcBef>
                <a:spcPts val="600"/>
              </a:spcBef>
            </a:pPr>
            <a:r>
              <a:rPr lang="en-US" sz="12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1.2.4 Gender Equity - 10</a:t>
            </a:r>
          </a:p>
        </p:txBody>
      </p:sp>
    </p:spTree>
    <p:extLst>
      <p:ext uri="{BB962C8B-B14F-4D97-AF65-F5344CB8AC3E}">
        <p14:creationId xmlns:p14="http://schemas.microsoft.com/office/powerpoint/2010/main" val="1741528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38212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368B3A-9031-8750-684E-3ED0C8F76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1CE5EF-40D9-7AA4-82F4-AF4AF816BDCE}"/>
              </a:ext>
            </a:extLst>
          </p:cNvPr>
          <p:cNvSpPr txBox="1"/>
          <p:nvPr/>
        </p:nvSpPr>
        <p:spPr>
          <a:xfrm>
            <a:off x="134225" y="1686512"/>
            <a:ext cx="7245143" cy="26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</a:pPr>
            <a:r>
              <a:rPr lang="en-GB" sz="1000" b="1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Write here.</a:t>
            </a:r>
            <a:endParaRPr lang="en-AE" sz="1100" b="1" dirty="0">
              <a:effectLst/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CB89416-8A45-766F-E711-2E7C47993A9F}"/>
              </a:ext>
            </a:extLst>
          </p:cNvPr>
          <p:cNvSpPr/>
          <p:nvPr/>
        </p:nvSpPr>
        <p:spPr>
          <a:xfrm>
            <a:off x="165223" y="1331381"/>
            <a:ext cx="2964635" cy="266457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tlCol="0" anchor="ctr"/>
          <a:lstStyle/>
          <a:p>
            <a:pPr marL="11114">
              <a:spcBef>
                <a:spcPts val="600"/>
              </a:spcBef>
            </a:pPr>
            <a:r>
              <a:rPr lang="en-US" sz="12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1.3.1 Governance Framework - 30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914CF3-8AAF-B29A-49E2-511BDC3B30ED}"/>
              </a:ext>
            </a:extLst>
          </p:cNvPr>
          <p:cNvSpPr txBox="1"/>
          <p:nvPr/>
        </p:nvSpPr>
        <p:spPr>
          <a:xfrm>
            <a:off x="134225" y="4381242"/>
            <a:ext cx="7245143" cy="26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</a:pPr>
            <a:r>
              <a:rPr lang="en-GB" sz="1000" b="1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Write here.</a:t>
            </a:r>
            <a:endParaRPr lang="en-AE" sz="1100" b="1" dirty="0">
              <a:effectLst/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370E488-CAC3-0AE5-823A-1D8EACF66920}"/>
              </a:ext>
            </a:extLst>
          </p:cNvPr>
          <p:cNvSpPr/>
          <p:nvPr/>
        </p:nvSpPr>
        <p:spPr>
          <a:xfrm>
            <a:off x="165223" y="4026111"/>
            <a:ext cx="2964635" cy="266457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tlCol="0" anchor="ctr"/>
          <a:lstStyle/>
          <a:p>
            <a:pPr marL="11114">
              <a:spcBef>
                <a:spcPts val="600"/>
              </a:spcBef>
            </a:pPr>
            <a:r>
              <a:rPr lang="en-US" sz="12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1.3.2 Delegation of Authority - 20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3F1DFA-D834-ABEC-86D9-A1037905C780}"/>
              </a:ext>
            </a:extLst>
          </p:cNvPr>
          <p:cNvSpPr txBox="1"/>
          <p:nvPr/>
        </p:nvSpPr>
        <p:spPr>
          <a:xfrm>
            <a:off x="134225" y="7431103"/>
            <a:ext cx="7245143" cy="26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</a:pPr>
            <a:r>
              <a:rPr lang="en-GB" sz="1000" b="1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Write here.</a:t>
            </a:r>
            <a:endParaRPr lang="en-AE" sz="1100" b="1" dirty="0">
              <a:effectLst/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4A382F9-A7D2-3453-FE76-0777B71D0C03}"/>
              </a:ext>
            </a:extLst>
          </p:cNvPr>
          <p:cNvSpPr/>
          <p:nvPr/>
        </p:nvSpPr>
        <p:spPr>
          <a:xfrm>
            <a:off x="165223" y="7075972"/>
            <a:ext cx="2964635" cy="266457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tlCol="0" anchor="ctr"/>
          <a:lstStyle/>
          <a:p>
            <a:pPr marL="11114">
              <a:spcBef>
                <a:spcPts val="600"/>
              </a:spcBef>
            </a:pPr>
            <a:r>
              <a:rPr lang="fr-FR" sz="12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1.3.3 </a:t>
            </a:r>
            <a:r>
              <a:rPr lang="fr-FR" sz="1200" dirty="0" err="1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Governance</a:t>
            </a:r>
            <a:r>
              <a:rPr lang="fr-FR" sz="12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 Audit - 20</a:t>
            </a:r>
          </a:p>
        </p:txBody>
      </p:sp>
    </p:spTree>
    <p:extLst>
      <p:ext uri="{BB962C8B-B14F-4D97-AF65-F5344CB8AC3E}">
        <p14:creationId xmlns:p14="http://schemas.microsoft.com/office/powerpoint/2010/main" val="16400215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364C14A-DF20-65A6-BD3F-D6C100D3F5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273004"/>
              </p:ext>
            </p:extLst>
          </p:nvPr>
        </p:nvGraphicFramePr>
        <p:xfrm>
          <a:off x="305117" y="5025064"/>
          <a:ext cx="6949439" cy="48480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9553">
                  <a:extLst>
                    <a:ext uri="{9D8B030D-6E8A-4147-A177-3AD203B41FA5}">
                      <a16:colId xmlns:a16="http://schemas.microsoft.com/office/drawing/2014/main" val="3545235842"/>
                    </a:ext>
                  </a:extLst>
                </a:gridCol>
                <a:gridCol w="1389553">
                  <a:extLst>
                    <a:ext uri="{9D8B030D-6E8A-4147-A177-3AD203B41FA5}">
                      <a16:colId xmlns:a16="http://schemas.microsoft.com/office/drawing/2014/main" val="3722989422"/>
                    </a:ext>
                  </a:extLst>
                </a:gridCol>
                <a:gridCol w="1389553">
                  <a:extLst>
                    <a:ext uri="{9D8B030D-6E8A-4147-A177-3AD203B41FA5}">
                      <a16:colId xmlns:a16="http://schemas.microsoft.com/office/drawing/2014/main" val="3992662530"/>
                    </a:ext>
                  </a:extLst>
                </a:gridCol>
                <a:gridCol w="1390390">
                  <a:extLst>
                    <a:ext uri="{9D8B030D-6E8A-4147-A177-3AD203B41FA5}">
                      <a16:colId xmlns:a16="http://schemas.microsoft.com/office/drawing/2014/main" val="619845683"/>
                    </a:ext>
                  </a:extLst>
                </a:gridCol>
                <a:gridCol w="1390390">
                  <a:extLst>
                    <a:ext uri="{9D8B030D-6E8A-4147-A177-3AD203B41FA5}">
                      <a16:colId xmlns:a16="http://schemas.microsoft.com/office/drawing/2014/main" val="4237020251"/>
                    </a:ext>
                  </a:extLst>
                </a:gridCol>
              </a:tblGrid>
              <a:tr h="6060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dirty="0"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Approach</a:t>
                      </a:r>
                      <a:endParaRPr lang="en-AE" sz="1600" dirty="0"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dirty="0"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Plan</a:t>
                      </a:r>
                      <a:endParaRPr lang="en-AE" sz="1600" dirty="0"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9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dirty="0"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Do</a:t>
                      </a:r>
                      <a:endParaRPr lang="en-AE" sz="1600" dirty="0"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20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Check</a:t>
                      </a:r>
                      <a:endParaRPr lang="en-AE" sz="1600" dirty="0"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8D5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Act</a:t>
                      </a:r>
                      <a:endParaRPr lang="en-AE" sz="1600" dirty="0"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AE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363588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 dirty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116327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 dirty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 dirty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2174587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4314357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0158753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2240358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7721286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730297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6EE1DA0-B43D-08C0-296C-6D5DF104B694}"/>
              </a:ext>
            </a:extLst>
          </p:cNvPr>
          <p:cNvSpPr txBox="1"/>
          <p:nvPr/>
        </p:nvSpPr>
        <p:spPr>
          <a:xfrm>
            <a:off x="134225" y="1686512"/>
            <a:ext cx="7245143" cy="26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</a:pPr>
            <a:r>
              <a:rPr lang="en-GB" sz="1000" b="1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Write here.</a:t>
            </a:r>
            <a:endParaRPr lang="en-AE" sz="1100" b="1" dirty="0">
              <a:effectLst/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F33D94B-549F-E779-4768-50075CBD44FB}"/>
              </a:ext>
            </a:extLst>
          </p:cNvPr>
          <p:cNvSpPr/>
          <p:nvPr/>
        </p:nvSpPr>
        <p:spPr>
          <a:xfrm>
            <a:off x="165223" y="1331381"/>
            <a:ext cx="2964635" cy="266457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tlCol="0" anchor="ctr"/>
          <a:lstStyle/>
          <a:p>
            <a:pPr marL="11114">
              <a:spcBef>
                <a:spcPts val="600"/>
              </a:spcBef>
            </a:pPr>
            <a:r>
              <a:rPr lang="en-US" sz="12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1.3.4 Regulatory Compliances - 30</a:t>
            </a:r>
          </a:p>
        </p:txBody>
      </p:sp>
    </p:spTree>
    <p:extLst>
      <p:ext uri="{BB962C8B-B14F-4D97-AF65-F5344CB8AC3E}">
        <p14:creationId xmlns:p14="http://schemas.microsoft.com/office/powerpoint/2010/main" val="39333042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46676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F044FD0-E53F-5BCF-B841-946667A61F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273004"/>
              </p:ext>
            </p:extLst>
          </p:nvPr>
        </p:nvGraphicFramePr>
        <p:xfrm>
          <a:off x="305117" y="5025064"/>
          <a:ext cx="6949439" cy="48480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9553">
                  <a:extLst>
                    <a:ext uri="{9D8B030D-6E8A-4147-A177-3AD203B41FA5}">
                      <a16:colId xmlns:a16="http://schemas.microsoft.com/office/drawing/2014/main" val="3545235842"/>
                    </a:ext>
                  </a:extLst>
                </a:gridCol>
                <a:gridCol w="1389553">
                  <a:extLst>
                    <a:ext uri="{9D8B030D-6E8A-4147-A177-3AD203B41FA5}">
                      <a16:colId xmlns:a16="http://schemas.microsoft.com/office/drawing/2014/main" val="3722989422"/>
                    </a:ext>
                  </a:extLst>
                </a:gridCol>
                <a:gridCol w="1389553">
                  <a:extLst>
                    <a:ext uri="{9D8B030D-6E8A-4147-A177-3AD203B41FA5}">
                      <a16:colId xmlns:a16="http://schemas.microsoft.com/office/drawing/2014/main" val="3992662530"/>
                    </a:ext>
                  </a:extLst>
                </a:gridCol>
                <a:gridCol w="1390390">
                  <a:extLst>
                    <a:ext uri="{9D8B030D-6E8A-4147-A177-3AD203B41FA5}">
                      <a16:colId xmlns:a16="http://schemas.microsoft.com/office/drawing/2014/main" val="619845683"/>
                    </a:ext>
                  </a:extLst>
                </a:gridCol>
                <a:gridCol w="1390390">
                  <a:extLst>
                    <a:ext uri="{9D8B030D-6E8A-4147-A177-3AD203B41FA5}">
                      <a16:colId xmlns:a16="http://schemas.microsoft.com/office/drawing/2014/main" val="4237020251"/>
                    </a:ext>
                  </a:extLst>
                </a:gridCol>
              </a:tblGrid>
              <a:tr h="6060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dirty="0"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Approach</a:t>
                      </a:r>
                      <a:endParaRPr lang="en-AE" sz="1600" dirty="0"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dirty="0"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Plan</a:t>
                      </a:r>
                      <a:endParaRPr lang="en-AE" sz="1600" dirty="0"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9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dirty="0"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Do</a:t>
                      </a:r>
                      <a:endParaRPr lang="en-AE" sz="1600" dirty="0"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20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Check</a:t>
                      </a:r>
                      <a:endParaRPr lang="en-AE" sz="1600" dirty="0"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8D5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Act</a:t>
                      </a:r>
                      <a:endParaRPr lang="en-AE" sz="1600" dirty="0"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AE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363588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 dirty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116327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 dirty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 dirty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2174587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4314357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0158753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2240358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7721286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730297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690E7DB-C723-458E-2B1F-605ED0111E90}"/>
              </a:ext>
            </a:extLst>
          </p:cNvPr>
          <p:cNvSpPr txBox="1"/>
          <p:nvPr/>
        </p:nvSpPr>
        <p:spPr>
          <a:xfrm>
            <a:off x="358814" y="1461922"/>
            <a:ext cx="6171525" cy="26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</a:pPr>
            <a:r>
              <a:rPr lang="en-GB" sz="1000" b="1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Write here.</a:t>
            </a:r>
            <a:endParaRPr lang="en-AE" sz="1100" b="1" dirty="0">
              <a:effectLst/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880470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41736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53F39D7-182E-1B78-E876-5F3B3778FB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273004"/>
              </p:ext>
            </p:extLst>
          </p:nvPr>
        </p:nvGraphicFramePr>
        <p:xfrm>
          <a:off x="305117" y="5025064"/>
          <a:ext cx="6949439" cy="48480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9553">
                  <a:extLst>
                    <a:ext uri="{9D8B030D-6E8A-4147-A177-3AD203B41FA5}">
                      <a16:colId xmlns:a16="http://schemas.microsoft.com/office/drawing/2014/main" val="3545235842"/>
                    </a:ext>
                  </a:extLst>
                </a:gridCol>
                <a:gridCol w="1389553">
                  <a:extLst>
                    <a:ext uri="{9D8B030D-6E8A-4147-A177-3AD203B41FA5}">
                      <a16:colId xmlns:a16="http://schemas.microsoft.com/office/drawing/2014/main" val="3722989422"/>
                    </a:ext>
                  </a:extLst>
                </a:gridCol>
                <a:gridCol w="1389553">
                  <a:extLst>
                    <a:ext uri="{9D8B030D-6E8A-4147-A177-3AD203B41FA5}">
                      <a16:colId xmlns:a16="http://schemas.microsoft.com/office/drawing/2014/main" val="3992662530"/>
                    </a:ext>
                  </a:extLst>
                </a:gridCol>
                <a:gridCol w="1390390">
                  <a:extLst>
                    <a:ext uri="{9D8B030D-6E8A-4147-A177-3AD203B41FA5}">
                      <a16:colId xmlns:a16="http://schemas.microsoft.com/office/drawing/2014/main" val="619845683"/>
                    </a:ext>
                  </a:extLst>
                </a:gridCol>
                <a:gridCol w="1390390">
                  <a:extLst>
                    <a:ext uri="{9D8B030D-6E8A-4147-A177-3AD203B41FA5}">
                      <a16:colId xmlns:a16="http://schemas.microsoft.com/office/drawing/2014/main" val="4237020251"/>
                    </a:ext>
                  </a:extLst>
                </a:gridCol>
              </a:tblGrid>
              <a:tr h="6060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dirty="0"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Approach</a:t>
                      </a:r>
                      <a:endParaRPr lang="en-AE" sz="1600" dirty="0"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dirty="0"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Plan</a:t>
                      </a:r>
                      <a:endParaRPr lang="en-AE" sz="1600" dirty="0"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9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dirty="0"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Do</a:t>
                      </a:r>
                      <a:endParaRPr lang="en-AE" sz="1600" dirty="0"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20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Check</a:t>
                      </a:r>
                      <a:endParaRPr lang="en-AE" sz="1600" dirty="0"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8D5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Act</a:t>
                      </a:r>
                      <a:endParaRPr lang="en-AE" sz="1600" dirty="0"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AE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363588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 dirty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116327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 dirty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 dirty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2174587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4314357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0158753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2240358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7721286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730297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7DB7F1D-FE94-86C6-1F50-B00F7976BE3A}"/>
              </a:ext>
            </a:extLst>
          </p:cNvPr>
          <p:cNvSpPr txBox="1"/>
          <p:nvPr/>
        </p:nvSpPr>
        <p:spPr>
          <a:xfrm>
            <a:off x="358814" y="1461922"/>
            <a:ext cx="6171525" cy="26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</a:pPr>
            <a:r>
              <a:rPr lang="en-GB" sz="1000" b="1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Write here.</a:t>
            </a:r>
            <a:endParaRPr lang="en-AE" sz="1100" b="1" dirty="0">
              <a:effectLst/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940816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2709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8E4296-BFAF-E47D-9099-75A72ACE0F42}"/>
              </a:ext>
            </a:extLst>
          </p:cNvPr>
          <p:cNvSpPr txBox="1"/>
          <p:nvPr/>
        </p:nvSpPr>
        <p:spPr>
          <a:xfrm>
            <a:off x="2501959" y="1492619"/>
            <a:ext cx="45694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  <a:endParaRPr lang="en-AE" sz="10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363C2A-8BC1-7A27-401E-66C860440484}"/>
              </a:ext>
            </a:extLst>
          </p:cNvPr>
          <p:cNvSpPr txBox="1"/>
          <p:nvPr/>
        </p:nvSpPr>
        <p:spPr>
          <a:xfrm>
            <a:off x="2501955" y="2253143"/>
            <a:ext cx="45694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  <a:endParaRPr lang="en-AE" sz="10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9D963C-A493-22D6-3E12-3F6995EC87AB}"/>
              </a:ext>
            </a:extLst>
          </p:cNvPr>
          <p:cNvSpPr txBox="1"/>
          <p:nvPr/>
        </p:nvSpPr>
        <p:spPr>
          <a:xfrm>
            <a:off x="2501955" y="3430328"/>
            <a:ext cx="45694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  <a:endParaRPr lang="en-AE" sz="10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52AF2F-8272-F757-A7AA-61872161FC4D}"/>
              </a:ext>
            </a:extLst>
          </p:cNvPr>
          <p:cNvSpPr txBox="1"/>
          <p:nvPr/>
        </p:nvSpPr>
        <p:spPr>
          <a:xfrm>
            <a:off x="2501958" y="4783352"/>
            <a:ext cx="45694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  <a:endParaRPr lang="en-AE" sz="10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C20111-276F-6F99-6812-90A92FC59366}"/>
              </a:ext>
            </a:extLst>
          </p:cNvPr>
          <p:cNvSpPr txBox="1"/>
          <p:nvPr/>
        </p:nvSpPr>
        <p:spPr>
          <a:xfrm>
            <a:off x="2501955" y="6093009"/>
            <a:ext cx="45694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  <a:endParaRPr lang="en-AE" sz="10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353CE9-D521-15F4-6D7B-64FEEEDDE6ED}"/>
              </a:ext>
            </a:extLst>
          </p:cNvPr>
          <p:cNvSpPr txBox="1"/>
          <p:nvPr/>
        </p:nvSpPr>
        <p:spPr>
          <a:xfrm>
            <a:off x="2501954" y="7168236"/>
            <a:ext cx="45694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  <a:endParaRPr lang="en-AE" sz="10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DA1752-DE81-B97F-5B50-9AF18D0B05A2}"/>
              </a:ext>
            </a:extLst>
          </p:cNvPr>
          <p:cNvSpPr txBox="1"/>
          <p:nvPr/>
        </p:nvSpPr>
        <p:spPr>
          <a:xfrm>
            <a:off x="2501956" y="8992627"/>
            <a:ext cx="45694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  <a:endParaRPr lang="en-AE" sz="10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43A4ED-2DC2-2C91-3345-0068CEB4CCA2}"/>
              </a:ext>
            </a:extLst>
          </p:cNvPr>
          <p:cNvSpPr txBox="1"/>
          <p:nvPr/>
        </p:nvSpPr>
        <p:spPr>
          <a:xfrm>
            <a:off x="2501956" y="9741955"/>
            <a:ext cx="45694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  <a:endParaRPr lang="en-AE" sz="10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FC43C5-22A0-3996-AA2C-5A9AC7B0E85E}"/>
              </a:ext>
            </a:extLst>
          </p:cNvPr>
          <p:cNvSpPr txBox="1"/>
          <p:nvPr/>
        </p:nvSpPr>
        <p:spPr>
          <a:xfrm>
            <a:off x="2598873" y="8410017"/>
            <a:ext cx="5941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  <a:endParaRPr lang="en-AE" sz="10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ABA060-A6D7-F4C7-42B3-8BAECFD50D09}"/>
              </a:ext>
            </a:extLst>
          </p:cNvPr>
          <p:cNvSpPr txBox="1"/>
          <p:nvPr/>
        </p:nvSpPr>
        <p:spPr>
          <a:xfrm>
            <a:off x="3578695" y="8416913"/>
            <a:ext cx="5941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  <a:endParaRPr lang="en-AE" sz="10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28745D-5895-C85B-285B-997E04F2CEAE}"/>
              </a:ext>
            </a:extLst>
          </p:cNvPr>
          <p:cNvSpPr txBox="1"/>
          <p:nvPr/>
        </p:nvSpPr>
        <p:spPr>
          <a:xfrm>
            <a:off x="4558517" y="8403121"/>
            <a:ext cx="5941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  <a:endParaRPr lang="en-AE" sz="10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88F334-6D97-D700-1B40-8712C11596FF}"/>
              </a:ext>
            </a:extLst>
          </p:cNvPr>
          <p:cNvSpPr txBox="1"/>
          <p:nvPr/>
        </p:nvSpPr>
        <p:spPr>
          <a:xfrm>
            <a:off x="5497399" y="8410017"/>
            <a:ext cx="5941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  <a:endParaRPr lang="en-AE" sz="10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9022B9-78F2-F5BB-AC1A-8AA727923331}"/>
              </a:ext>
            </a:extLst>
          </p:cNvPr>
          <p:cNvSpPr txBox="1"/>
          <p:nvPr/>
        </p:nvSpPr>
        <p:spPr>
          <a:xfrm>
            <a:off x="6477221" y="8396225"/>
            <a:ext cx="5941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  <a:endParaRPr lang="en-AE" sz="10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002992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C49D4FF-0DFC-84B8-337D-FBE4C3E2FE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273004"/>
              </p:ext>
            </p:extLst>
          </p:nvPr>
        </p:nvGraphicFramePr>
        <p:xfrm>
          <a:off x="305117" y="5025064"/>
          <a:ext cx="6949439" cy="48480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9553">
                  <a:extLst>
                    <a:ext uri="{9D8B030D-6E8A-4147-A177-3AD203B41FA5}">
                      <a16:colId xmlns:a16="http://schemas.microsoft.com/office/drawing/2014/main" val="3545235842"/>
                    </a:ext>
                  </a:extLst>
                </a:gridCol>
                <a:gridCol w="1389553">
                  <a:extLst>
                    <a:ext uri="{9D8B030D-6E8A-4147-A177-3AD203B41FA5}">
                      <a16:colId xmlns:a16="http://schemas.microsoft.com/office/drawing/2014/main" val="3722989422"/>
                    </a:ext>
                  </a:extLst>
                </a:gridCol>
                <a:gridCol w="1389553">
                  <a:extLst>
                    <a:ext uri="{9D8B030D-6E8A-4147-A177-3AD203B41FA5}">
                      <a16:colId xmlns:a16="http://schemas.microsoft.com/office/drawing/2014/main" val="3992662530"/>
                    </a:ext>
                  </a:extLst>
                </a:gridCol>
                <a:gridCol w="1390390">
                  <a:extLst>
                    <a:ext uri="{9D8B030D-6E8A-4147-A177-3AD203B41FA5}">
                      <a16:colId xmlns:a16="http://schemas.microsoft.com/office/drawing/2014/main" val="619845683"/>
                    </a:ext>
                  </a:extLst>
                </a:gridCol>
                <a:gridCol w="1390390">
                  <a:extLst>
                    <a:ext uri="{9D8B030D-6E8A-4147-A177-3AD203B41FA5}">
                      <a16:colId xmlns:a16="http://schemas.microsoft.com/office/drawing/2014/main" val="4237020251"/>
                    </a:ext>
                  </a:extLst>
                </a:gridCol>
              </a:tblGrid>
              <a:tr h="6060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dirty="0"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Approach</a:t>
                      </a:r>
                      <a:endParaRPr lang="en-AE" sz="1600" dirty="0"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dirty="0"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Plan</a:t>
                      </a:r>
                      <a:endParaRPr lang="en-AE" sz="1600" dirty="0"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9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dirty="0"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Do</a:t>
                      </a:r>
                      <a:endParaRPr lang="en-AE" sz="1600" dirty="0"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20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Check</a:t>
                      </a:r>
                      <a:endParaRPr lang="en-AE" sz="1600" dirty="0"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8D5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Act</a:t>
                      </a:r>
                      <a:endParaRPr lang="en-AE" sz="1600" dirty="0"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AE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363588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 dirty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116327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 dirty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 dirty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2174587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4314357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0158753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2240358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7721286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730297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2C24F0E-26E5-83E0-8052-9185E4129594}"/>
              </a:ext>
            </a:extLst>
          </p:cNvPr>
          <p:cNvSpPr txBox="1"/>
          <p:nvPr/>
        </p:nvSpPr>
        <p:spPr>
          <a:xfrm>
            <a:off x="358814" y="1461922"/>
            <a:ext cx="6171525" cy="26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</a:pPr>
            <a:r>
              <a:rPr lang="en-GB" sz="1000" b="1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Write here.</a:t>
            </a:r>
            <a:endParaRPr lang="en-AE" sz="1100" b="1" dirty="0">
              <a:effectLst/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809763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30521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9F67A9-D5AD-CAA4-65FA-29946C91E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EC6F017-4BEF-531B-7505-60CB05417FC4}"/>
              </a:ext>
            </a:extLst>
          </p:cNvPr>
          <p:cNvSpPr txBox="1"/>
          <p:nvPr/>
        </p:nvSpPr>
        <p:spPr>
          <a:xfrm>
            <a:off x="134225" y="1686512"/>
            <a:ext cx="7188595" cy="26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</a:pPr>
            <a:r>
              <a:rPr lang="en-GB" sz="1000" b="1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Write here.</a:t>
            </a:r>
            <a:endParaRPr lang="en-AE" sz="1100" b="1" dirty="0">
              <a:effectLst/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8A9416-E1B4-69E0-93DB-867001446569}"/>
              </a:ext>
            </a:extLst>
          </p:cNvPr>
          <p:cNvSpPr txBox="1"/>
          <p:nvPr/>
        </p:nvSpPr>
        <p:spPr>
          <a:xfrm>
            <a:off x="134225" y="5785270"/>
            <a:ext cx="7188595" cy="26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</a:pPr>
            <a:r>
              <a:rPr lang="en-GB" sz="1000" b="1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Write here.</a:t>
            </a:r>
            <a:endParaRPr lang="en-AE" sz="1100" b="1" dirty="0">
              <a:effectLst/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FBEC424-6A7F-1621-9C35-AADB14EFA681}"/>
              </a:ext>
            </a:extLst>
          </p:cNvPr>
          <p:cNvSpPr/>
          <p:nvPr/>
        </p:nvSpPr>
        <p:spPr>
          <a:xfrm>
            <a:off x="165223" y="1331381"/>
            <a:ext cx="4549017" cy="269304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tlCol="0" anchor="ctr"/>
          <a:lstStyle/>
          <a:p>
            <a:pPr marL="11114">
              <a:spcBef>
                <a:spcPts val="600"/>
              </a:spcBef>
            </a:pPr>
            <a:r>
              <a:rPr lang="en-US" sz="12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3.1.1 Strategic (Corporate, Business &amp; Functional) formulation - 40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3912112-1BA7-8D5A-C68C-E7EC2DFB7DBB}"/>
              </a:ext>
            </a:extLst>
          </p:cNvPr>
          <p:cNvSpPr/>
          <p:nvPr/>
        </p:nvSpPr>
        <p:spPr>
          <a:xfrm>
            <a:off x="165222" y="5345906"/>
            <a:ext cx="2943737" cy="269304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tlCol="0" anchor="ctr"/>
          <a:lstStyle/>
          <a:p>
            <a:pPr marL="11114">
              <a:spcBef>
                <a:spcPts val="600"/>
              </a:spcBef>
            </a:pPr>
            <a:r>
              <a:rPr lang="en-US" sz="12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3.1.2 Strategic goals, objectives &amp; KPI - 30</a:t>
            </a:r>
          </a:p>
        </p:txBody>
      </p:sp>
    </p:spTree>
    <p:extLst>
      <p:ext uri="{BB962C8B-B14F-4D97-AF65-F5344CB8AC3E}">
        <p14:creationId xmlns:p14="http://schemas.microsoft.com/office/powerpoint/2010/main" val="985539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6E1E054-A1F7-C207-A55D-6DBF6C301B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273004"/>
              </p:ext>
            </p:extLst>
          </p:nvPr>
        </p:nvGraphicFramePr>
        <p:xfrm>
          <a:off x="305117" y="5025064"/>
          <a:ext cx="6949439" cy="48480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9553">
                  <a:extLst>
                    <a:ext uri="{9D8B030D-6E8A-4147-A177-3AD203B41FA5}">
                      <a16:colId xmlns:a16="http://schemas.microsoft.com/office/drawing/2014/main" val="3545235842"/>
                    </a:ext>
                  </a:extLst>
                </a:gridCol>
                <a:gridCol w="1389553">
                  <a:extLst>
                    <a:ext uri="{9D8B030D-6E8A-4147-A177-3AD203B41FA5}">
                      <a16:colId xmlns:a16="http://schemas.microsoft.com/office/drawing/2014/main" val="3722989422"/>
                    </a:ext>
                  </a:extLst>
                </a:gridCol>
                <a:gridCol w="1389553">
                  <a:extLst>
                    <a:ext uri="{9D8B030D-6E8A-4147-A177-3AD203B41FA5}">
                      <a16:colId xmlns:a16="http://schemas.microsoft.com/office/drawing/2014/main" val="3992662530"/>
                    </a:ext>
                  </a:extLst>
                </a:gridCol>
                <a:gridCol w="1390390">
                  <a:extLst>
                    <a:ext uri="{9D8B030D-6E8A-4147-A177-3AD203B41FA5}">
                      <a16:colId xmlns:a16="http://schemas.microsoft.com/office/drawing/2014/main" val="619845683"/>
                    </a:ext>
                  </a:extLst>
                </a:gridCol>
                <a:gridCol w="1390390">
                  <a:extLst>
                    <a:ext uri="{9D8B030D-6E8A-4147-A177-3AD203B41FA5}">
                      <a16:colId xmlns:a16="http://schemas.microsoft.com/office/drawing/2014/main" val="4237020251"/>
                    </a:ext>
                  </a:extLst>
                </a:gridCol>
              </a:tblGrid>
              <a:tr h="6060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dirty="0"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Approach</a:t>
                      </a:r>
                      <a:endParaRPr lang="en-AE" sz="1600" dirty="0"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dirty="0"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Plan</a:t>
                      </a:r>
                      <a:endParaRPr lang="en-AE" sz="1600" dirty="0"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9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dirty="0"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Do</a:t>
                      </a:r>
                      <a:endParaRPr lang="en-AE" sz="1600" dirty="0"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20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Check</a:t>
                      </a:r>
                      <a:endParaRPr lang="en-AE" sz="1600" dirty="0"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8D5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Act</a:t>
                      </a:r>
                      <a:endParaRPr lang="en-AE" sz="1600" dirty="0"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AE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363588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 dirty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116327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 dirty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 dirty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2174587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4314357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0158753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2240358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7721286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730297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CF627EC-0895-8E5C-0E2A-343D7F1792C8}"/>
              </a:ext>
            </a:extLst>
          </p:cNvPr>
          <p:cNvSpPr txBox="1"/>
          <p:nvPr/>
        </p:nvSpPr>
        <p:spPr>
          <a:xfrm>
            <a:off x="134225" y="1686512"/>
            <a:ext cx="7188595" cy="26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</a:pPr>
            <a:r>
              <a:rPr lang="en-GB" sz="1000" b="1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Write here.</a:t>
            </a:r>
            <a:endParaRPr lang="en-AE" sz="1100" b="1" dirty="0">
              <a:effectLst/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2A4F783-95BD-AC0E-FF06-50450F02A95A}"/>
              </a:ext>
            </a:extLst>
          </p:cNvPr>
          <p:cNvSpPr/>
          <p:nvPr/>
        </p:nvSpPr>
        <p:spPr>
          <a:xfrm>
            <a:off x="165223" y="1331381"/>
            <a:ext cx="2593217" cy="269304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tlCol="0" anchor="ctr"/>
          <a:lstStyle/>
          <a:p>
            <a:pPr marL="11114">
              <a:spcBef>
                <a:spcPts val="600"/>
              </a:spcBef>
            </a:pPr>
            <a:r>
              <a:rPr lang="en-US" sz="12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3.1.3 Strategy Review  Meeting - 30</a:t>
            </a:r>
          </a:p>
        </p:txBody>
      </p:sp>
    </p:spTree>
    <p:extLst>
      <p:ext uri="{BB962C8B-B14F-4D97-AF65-F5344CB8AC3E}">
        <p14:creationId xmlns:p14="http://schemas.microsoft.com/office/powerpoint/2010/main" val="30528178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38298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89F44C-36EF-59FC-0036-E3C8446B2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C12D67-7425-5757-EF2C-A8E50FA9A70F}"/>
              </a:ext>
            </a:extLst>
          </p:cNvPr>
          <p:cNvSpPr txBox="1"/>
          <p:nvPr/>
        </p:nvSpPr>
        <p:spPr>
          <a:xfrm>
            <a:off x="134225" y="1686512"/>
            <a:ext cx="7188595" cy="26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</a:pPr>
            <a:r>
              <a:rPr lang="en-GB" sz="1000" b="1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Write here.</a:t>
            </a:r>
            <a:endParaRPr lang="en-AE" sz="1100" b="1" dirty="0">
              <a:effectLst/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087F44-070D-B3AA-258C-493B1D2E5360}"/>
              </a:ext>
            </a:extLst>
          </p:cNvPr>
          <p:cNvSpPr txBox="1"/>
          <p:nvPr/>
        </p:nvSpPr>
        <p:spPr>
          <a:xfrm>
            <a:off x="134225" y="5785270"/>
            <a:ext cx="7188595" cy="26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</a:pPr>
            <a:r>
              <a:rPr lang="en-GB" sz="1000" b="1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Write here.</a:t>
            </a:r>
            <a:endParaRPr lang="en-AE" sz="1100" b="1" dirty="0">
              <a:effectLst/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AE47E69-88E3-D5A6-937D-DCED93725324}"/>
              </a:ext>
            </a:extLst>
          </p:cNvPr>
          <p:cNvSpPr/>
          <p:nvPr/>
        </p:nvSpPr>
        <p:spPr>
          <a:xfrm>
            <a:off x="165223" y="1331381"/>
            <a:ext cx="2105537" cy="269304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tlCol="0" anchor="ctr"/>
          <a:lstStyle/>
          <a:p>
            <a:pPr marL="11114">
              <a:spcBef>
                <a:spcPts val="600"/>
              </a:spcBef>
            </a:pPr>
            <a:r>
              <a:rPr lang="en-US" sz="12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3.2.1 Talent Acquisition - 20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9D32598-2190-CCCF-D199-03416AB31F42}"/>
              </a:ext>
            </a:extLst>
          </p:cNvPr>
          <p:cNvSpPr/>
          <p:nvPr/>
        </p:nvSpPr>
        <p:spPr>
          <a:xfrm>
            <a:off x="165222" y="5345906"/>
            <a:ext cx="4559178" cy="269304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tlCol="0" anchor="ctr"/>
          <a:lstStyle/>
          <a:p>
            <a:pPr marL="11114">
              <a:spcBef>
                <a:spcPts val="600"/>
              </a:spcBef>
            </a:pPr>
            <a:r>
              <a:rPr lang="en-US" sz="12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3.2.2 Competency Metrics Mapping &amp; Internal/External Training - 10</a:t>
            </a:r>
          </a:p>
        </p:txBody>
      </p:sp>
    </p:spTree>
    <p:extLst>
      <p:ext uri="{BB962C8B-B14F-4D97-AF65-F5344CB8AC3E}">
        <p14:creationId xmlns:p14="http://schemas.microsoft.com/office/powerpoint/2010/main" val="30924898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CEC9C80-9873-55D8-D061-5A9FF204B1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273004"/>
              </p:ext>
            </p:extLst>
          </p:nvPr>
        </p:nvGraphicFramePr>
        <p:xfrm>
          <a:off x="305117" y="5025064"/>
          <a:ext cx="6949439" cy="48480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9553">
                  <a:extLst>
                    <a:ext uri="{9D8B030D-6E8A-4147-A177-3AD203B41FA5}">
                      <a16:colId xmlns:a16="http://schemas.microsoft.com/office/drawing/2014/main" val="3545235842"/>
                    </a:ext>
                  </a:extLst>
                </a:gridCol>
                <a:gridCol w="1389553">
                  <a:extLst>
                    <a:ext uri="{9D8B030D-6E8A-4147-A177-3AD203B41FA5}">
                      <a16:colId xmlns:a16="http://schemas.microsoft.com/office/drawing/2014/main" val="3722989422"/>
                    </a:ext>
                  </a:extLst>
                </a:gridCol>
                <a:gridCol w="1389553">
                  <a:extLst>
                    <a:ext uri="{9D8B030D-6E8A-4147-A177-3AD203B41FA5}">
                      <a16:colId xmlns:a16="http://schemas.microsoft.com/office/drawing/2014/main" val="3992662530"/>
                    </a:ext>
                  </a:extLst>
                </a:gridCol>
                <a:gridCol w="1390390">
                  <a:extLst>
                    <a:ext uri="{9D8B030D-6E8A-4147-A177-3AD203B41FA5}">
                      <a16:colId xmlns:a16="http://schemas.microsoft.com/office/drawing/2014/main" val="619845683"/>
                    </a:ext>
                  </a:extLst>
                </a:gridCol>
                <a:gridCol w="1390390">
                  <a:extLst>
                    <a:ext uri="{9D8B030D-6E8A-4147-A177-3AD203B41FA5}">
                      <a16:colId xmlns:a16="http://schemas.microsoft.com/office/drawing/2014/main" val="4237020251"/>
                    </a:ext>
                  </a:extLst>
                </a:gridCol>
              </a:tblGrid>
              <a:tr h="6060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dirty="0"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Approach</a:t>
                      </a:r>
                      <a:endParaRPr lang="en-AE" sz="1600" dirty="0"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dirty="0"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Plan</a:t>
                      </a:r>
                      <a:endParaRPr lang="en-AE" sz="1600" dirty="0"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9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dirty="0"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Do</a:t>
                      </a:r>
                      <a:endParaRPr lang="en-AE" sz="1600" dirty="0"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20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Check</a:t>
                      </a:r>
                      <a:endParaRPr lang="en-AE" sz="1600" dirty="0"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8D5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Act</a:t>
                      </a:r>
                      <a:endParaRPr lang="en-AE" sz="1600" dirty="0"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AE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363588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 dirty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116327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 dirty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 dirty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2174587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4314357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0158753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2240358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7721286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730297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03907A1-15F0-604E-AD3F-2AD9DDB3A227}"/>
              </a:ext>
            </a:extLst>
          </p:cNvPr>
          <p:cNvSpPr txBox="1"/>
          <p:nvPr/>
        </p:nvSpPr>
        <p:spPr>
          <a:xfrm>
            <a:off x="134225" y="1686512"/>
            <a:ext cx="7188595" cy="26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</a:pPr>
            <a:r>
              <a:rPr lang="en-GB" sz="1000" b="1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Write here.</a:t>
            </a:r>
            <a:endParaRPr lang="en-AE" sz="1100" b="1" dirty="0">
              <a:effectLst/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B2EFA87-B722-F90B-59BC-570134693258}"/>
              </a:ext>
            </a:extLst>
          </p:cNvPr>
          <p:cNvSpPr/>
          <p:nvPr/>
        </p:nvSpPr>
        <p:spPr>
          <a:xfrm>
            <a:off x="165223" y="1331381"/>
            <a:ext cx="3774317" cy="269304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tlCol="0" anchor="ctr"/>
          <a:lstStyle/>
          <a:p>
            <a:pPr marL="11114">
              <a:spcBef>
                <a:spcPts val="600"/>
              </a:spcBef>
            </a:pPr>
            <a:r>
              <a:rPr lang="en-US" sz="12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3.2.3 KPI Formulation and Performance Evaluation - 20</a:t>
            </a:r>
          </a:p>
        </p:txBody>
      </p:sp>
    </p:spTree>
    <p:extLst>
      <p:ext uri="{BB962C8B-B14F-4D97-AF65-F5344CB8AC3E}">
        <p14:creationId xmlns:p14="http://schemas.microsoft.com/office/powerpoint/2010/main" val="3059162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96077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4D6E69-40AC-DE54-2DD3-C3FF10FC9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0CCEDB8-A5BB-DDDE-57B8-B4B96D5948E6}"/>
              </a:ext>
            </a:extLst>
          </p:cNvPr>
          <p:cNvSpPr txBox="1"/>
          <p:nvPr/>
        </p:nvSpPr>
        <p:spPr>
          <a:xfrm>
            <a:off x="134225" y="1686512"/>
            <a:ext cx="7245143" cy="26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</a:pPr>
            <a:r>
              <a:rPr lang="en-GB" sz="1000" b="1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Write here.</a:t>
            </a:r>
            <a:endParaRPr lang="en-AE" sz="1100" b="1" dirty="0">
              <a:effectLst/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293BC07-FE99-0F18-C6C6-1BD9ED0C619F}"/>
              </a:ext>
            </a:extLst>
          </p:cNvPr>
          <p:cNvSpPr/>
          <p:nvPr/>
        </p:nvSpPr>
        <p:spPr>
          <a:xfrm>
            <a:off x="165223" y="1331381"/>
            <a:ext cx="3118997" cy="266457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tlCol="0" anchor="ctr"/>
          <a:lstStyle/>
          <a:p>
            <a:pPr marL="11114">
              <a:spcBef>
                <a:spcPts val="600"/>
              </a:spcBef>
            </a:pPr>
            <a:r>
              <a:rPr lang="en-US" sz="12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3.3.1 Supplier’s sustainable partnership - 20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F7281B-11C3-8C7D-C46D-1A5AEF58ADA6}"/>
              </a:ext>
            </a:extLst>
          </p:cNvPr>
          <p:cNvSpPr txBox="1"/>
          <p:nvPr/>
        </p:nvSpPr>
        <p:spPr>
          <a:xfrm>
            <a:off x="134225" y="4381242"/>
            <a:ext cx="7245143" cy="26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</a:pPr>
            <a:r>
              <a:rPr lang="en-GB" sz="1000" b="1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Write here.</a:t>
            </a:r>
            <a:endParaRPr lang="en-AE" sz="1100" b="1" dirty="0">
              <a:effectLst/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9C64517-832B-3756-34A5-0FE087D40CF9}"/>
              </a:ext>
            </a:extLst>
          </p:cNvPr>
          <p:cNvSpPr/>
          <p:nvPr/>
        </p:nvSpPr>
        <p:spPr>
          <a:xfrm>
            <a:off x="165223" y="4026111"/>
            <a:ext cx="5412617" cy="266457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tlCol="0" anchor="ctr"/>
          <a:lstStyle/>
          <a:p>
            <a:pPr marL="11114">
              <a:spcBef>
                <a:spcPts val="600"/>
              </a:spcBef>
            </a:pPr>
            <a:r>
              <a:rPr lang="en-US" sz="12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3.3.2 Building maintenance, asset management, tools &amp; equipment calibration - 10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390935-F739-4619-7687-C0F83F237C5D}"/>
              </a:ext>
            </a:extLst>
          </p:cNvPr>
          <p:cNvSpPr txBox="1"/>
          <p:nvPr/>
        </p:nvSpPr>
        <p:spPr>
          <a:xfrm>
            <a:off x="134225" y="7431103"/>
            <a:ext cx="7245143" cy="26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</a:pPr>
            <a:r>
              <a:rPr lang="en-GB" sz="1000" b="1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Write here.</a:t>
            </a:r>
            <a:endParaRPr lang="en-AE" sz="1100" b="1" dirty="0">
              <a:effectLst/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10D2F91-DA16-D331-1C7F-BDB16F3A7D1B}"/>
              </a:ext>
            </a:extLst>
          </p:cNvPr>
          <p:cNvSpPr/>
          <p:nvPr/>
        </p:nvSpPr>
        <p:spPr>
          <a:xfrm>
            <a:off x="165223" y="7075972"/>
            <a:ext cx="5159131" cy="269304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tlCol="0" anchor="ctr"/>
          <a:lstStyle/>
          <a:p>
            <a:pPr marL="11114">
              <a:spcBef>
                <a:spcPts val="600"/>
              </a:spcBef>
            </a:pPr>
            <a:r>
              <a:rPr lang="en-US" sz="12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3.3.3  Adaptability &amp; Compatibility with Artificial Intelligence Components - 10</a:t>
            </a:r>
          </a:p>
        </p:txBody>
      </p:sp>
    </p:spTree>
    <p:extLst>
      <p:ext uri="{BB962C8B-B14F-4D97-AF65-F5344CB8AC3E}">
        <p14:creationId xmlns:p14="http://schemas.microsoft.com/office/powerpoint/2010/main" val="3383377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E61BB42-DCA7-60C4-AEB7-2A8E0E63D1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273004"/>
              </p:ext>
            </p:extLst>
          </p:nvPr>
        </p:nvGraphicFramePr>
        <p:xfrm>
          <a:off x="305117" y="5025064"/>
          <a:ext cx="6949439" cy="48480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9553">
                  <a:extLst>
                    <a:ext uri="{9D8B030D-6E8A-4147-A177-3AD203B41FA5}">
                      <a16:colId xmlns:a16="http://schemas.microsoft.com/office/drawing/2014/main" val="3545235842"/>
                    </a:ext>
                  </a:extLst>
                </a:gridCol>
                <a:gridCol w="1389553">
                  <a:extLst>
                    <a:ext uri="{9D8B030D-6E8A-4147-A177-3AD203B41FA5}">
                      <a16:colId xmlns:a16="http://schemas.microsoft.com/office/drawing/2014/main" val="3722989422"/>
                    </a:ext>
                  </a:extLst>
                </a:gridCol>
                <a:gridCol w="1389553">
                  <a:extLst>
                    <a:ext uri="{9D8B030D-6E8A-4147-A177-3AD203B41FA5}">
                      <a16:colId xmlns:a16="http://schemas.microsoft.com/office/drawing/2014/main" val="3992662530"/>
                    </a:ext>
                  </a:extLst>
                </a:gridCol>
                <a:gridCol w="1390390">
                  <a:extLst>
                    <a:ext uri="{9D8B030D-6E8A-4147-A177-3AD203B41FA5}">
                      <a16:colId xmlns:a16="http://schemas.microsoft.com/office/drawing/2014/main" val="619845683"/>
                    </a:ext>
                  </a:extLst>
                </a:gridCol>
                <a:gridCol w="1390390">
                  <a:extLst>
                    <a:ext uri="{9D8B030D-6E8A-4147-A177-3AD203B41FA5}">
                      <a16:colId xmlns:a16="http://schemas.microsoft.com/office/drawing/2014/main" val="4237020251"/>
                    </a:ext>
                  </a:extLst>
                </a:gridCol>
              </a:tblGrid>
              <a:tr h="6060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dirty="0"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Approach</a:t>
                      </a:r>
                      <a:endParaRPr lang="en-AE" sz="1600" dirty="0"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dirty="0"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Plan</a:t>
                      </a:r>
                      <a:endParaRPr lang="en-AE" sz="1600" dirty="0"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9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dirty="0"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Do</a:t>
                      </a:r>
                      <a:endParaRPr lang="en-AE" sz="1600" dirty="0"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20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Check</a:t>
                      </a:r>
                      <a:endParaRPr lang="en-AE" sz="1600" dirty="0"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8D5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Act</a:t>
                      </a:r>
                      <a:endParaRPr lang="en-AE" sz="1600" dirty="0"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AE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363588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 dirty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116327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 dirty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 dirty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E" sz="1200" b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 </a:t>
                      </a: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2174587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4314357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0158753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2240358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7721286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E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Times New Roman" panose="02020603050405020304" pitchFamily="18" charset="0"/>
                        <a:cs typeface="Dubai" panose="020B0503030403030204" pitchFamily="34" charset="-78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730297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ECF2260-510E-7DD9-851C-02D019B12B8D}"/>
              </a:ext>
            </a:extLst>
          </p:cNvPr>
          <p:cNvSpPr txBox="1"/>
          <p:nvPr/>
        </p:nvSpPr>
        <p:spPr>
          <a:xfrm>
            <a:off x="134225" y="1686512"/>
            <a:ext cx="7245143" cy="26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</a:pPr>
            <a:r>
              <a:rPr lang="en-GB" sz="1000" b="1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Write here.</a:t>
            </a:r>
            <a:endParaRPr lang="en-AE" sz="1100" b="1" dirty="0">
              <a:effectLst/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9804552-E1D3-132D-6740-B998F08A95CB}"/>
              </a:ext>
            </a:extLst>
          </p:cNvPr>
          <p:cNvSpPr/>
          <p:nvPr/>
        </p:nvSpPr>
        <p:spPr>
          <a:xfrm>
            <a:off x="165223" y="1331381"/>
            <a:ext cx="3118997" cy="266457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tlCol="0" anchor="ctr"/>
          <a:lstStyle/>
          <a:p>
            <a:pPr marL="11114">
              <a:spcBef>
                <a:spcPts val="600"/>
              </a:spcBef>
            </a:pPr>
            <a:r>
              <a:rPr lang="en-US" sz="12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3.3.4 Sustainable financial management - 10</a:t>
            </a:r>
          </a:p>
        </p:txBody>
      </p:sp>
    </p:spTree>
    <p:extLst>
      <p:ext uri="{BB962C8B-B14F-4D97-AF65-F5344CB8AC3E}">
        <p14:creationId xmlns:p14="http://schemas.microsoft.com/office/powerpoint/2010/main" val="430175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E89C44-1BAC-7D6F-1B61-68530672E702}"/>
              </a:ext>
            </a:extLst>
          </p:cNvPr>
          <p:cNvSpPr txBox="1"/>
          <p:nvPr/>
        </p:nvSpPr>
        <p:spPr>
          <a:xfrm>
            <a:off x="200156" y="1750747"/>
            <a:ext cx="67743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Dubai" panose="020B0503030403030204" pitchFamily="34" charset="-78"/>
                <a:cs typeface="Dubai" panose="020B0503030403030204" pitchFamily="34" charset="-78"/>
              </a:rPr>
              <a:t>Capture high level Organizational Structure Map depicting name and position</a:t>
            </a:r>
            <a:endParaRPr lang="en-AE" sz="11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59226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51100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38017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6B0358-AF78-20B5-168D-E5317EA99107}"/>
              </a:ext>
            </a:extLst>
          </p:cNvPr>
          <p:cNvSpPr txBox="1"/>
          <p:nvPr/>
        </p:nvSpPr>
        <p:spPr>
          <a:xfrm>
            <a:off x="358814" y="1461922"/>
            <a:ext cx="6171525" cy="26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</a:pPr>
            <a:r>
              <a:rPr lang="en-GB" sz="1000" b="1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Write here.</a:t>
            </a:r>
            <a:endParaRPr lang="en-AE" sz="1100" b="1" dirty="0">
              <a:effectLst/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847777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3139AC-7EA2-C822-1232-B4EF4E1AD6CA}"/>
              </a:ext>
            </a:extLst>
          </p:cNvPr>
          <p:cNvSpPr txBox="1"/>
          <p:nvPr/>
        </p:nvSpPr>
        <p:spPr>
          <a:xfrm>
            <a:off x="358814" y="1461922"/>
            <a:ext cx="6171525" cy="26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</a:pPr>
            <a:r>
              <a:rPr lang="en-GB" sz="1000" b="1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Write here.</a:t>
            </a:r>
            <a:endParaRPr lang="en-AE" sz="1100" b="1" dirty="0">
              <a:effectLst/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601775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52493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40F992-6CEC-3FF4-FCB4-8E202CAA1EC5}"/>
              </a:ext>
            </a:extLst>
          </p:cNvPr>
          <p:cNvSpPr txBox="1"/>
          <p:nvPr/>
        </p:nvSpPr>
        <p:spPr>
          <a:xfrm>
            <a:off x="358814" y="1461922"/>
            <a:ext cx="6171525" cy="26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</a:pPr>
            <a:r>
              <a:rPr lang="en-GB" sz="1000" b="1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Write here.</a:t>
            </a:r>
            <a:endParaRPr lang="en-AE" sz="1100" b="1" dirty="0">
              <a:effectLst/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907369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98A92C-880A-D9ED-9251-58C67B7E9E6C}"/>
              </a:ext>
            </a:extLst>
          </p:cNvPr>
          <p:cNvSpPr txBox="1"/>
          <p:nvPr/>
        </p:nvSpPr>
        <p:spPr>
          <a:xfrm>
            <a:off x="358814" y="1461922"/>
            <a:ext cx="6171525" cy="26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</a:pPr>
            <a:r>
              <a:rPr lang="en-GB" sz="1000" b="1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Write here.</a:t>
            </a:r>
            <a:endParaRPr lang="en-AE" sz="1100" b="1" dirty="0">
              <a:effectLst/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761447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55892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C5D8E0-DD2C-73A3-05AC-A05105589183}"/>
              </a:ext>
            </a:extLst>
          </p:cNvPr>
          <p:cNvSpPr txBox="1"/>
          <p:nvPr/>
        </p:nvSpPr>
        <p:spPr>
          <a:xfrm>
            <a:off x="358814" y="1461922"/>
            <a:ext cx="6171525" cy="26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</a:pPr>
            <a:r>
              <a:rPr lang="en-GB" sz="1000" b="1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Write here.</a:t>
            </a:r>
            <a:endParaRPr lang="en-AE" sz="1100" b="1" dirty="0">
              <a:effectLst/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712037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3D1256-FF6F-31F8-CFFA-2E0479DC6A1F}"/>
              </a:ext>
            </a:extLst>
          </p:cNvPr>
          <p:cNvSpPr txBox="1"/>
          <p:nvPr/>
        </p:nvSpPr>
        <p:spPr>
          <a:xfrm>
            <a:off x="358814" y="1461922"/>
            <a:ext cx="6171525" cy="26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</a:pPr>
            <a:r>
              <a:rPr lang="en-GB" sz="1000" b="1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Write here.</a:t>
            </a:r>
            <a:endParaRPr lang="en-AE" sz="1100" b="1" dirty="0">
              <a:effectLst/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04624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04125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89997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198D8F-9840-4D55-8F88-BE5CA3D87F4A}"/>
              </a:ext>
            </a:extLst>
          </p:cNvPr>
          <p:cNvSpPr txBox="1"/>
          <p:nvPr/>
        </p:nvSpPr>
        <p:spPr>
          <a:xfrm>
            <a:off x="358814" y="1461922"/>
            <a:ext cx="6171525" cy="26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</a:pPr>
            <a:r>
              <a:rPr lang="en-GB" sz="1000" b="1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Write here.</a:t>
            </a:r>
            <a:endParaRPr lang="en-AE" sz="1100" b="1" dirty="0">
              <a:effectLst/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071898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39D302-5158-1ADE-40BA-AC392757E820}"/>
              </a:ext>
            </a:extLst>
          </p:cNvPr>
          <p:cNvSpPr txBox="1"/>
          <p:nvPr/>
        </p:nvSpPr>
        <p:spPr>
          <a:xfrm>
            <a:off x="358814" y="1461922"/>
            <a:ext cx="6171525" cy="26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</a:pPr>
            <a:r>
              <a:rPr lang="en-GB" sz="1000" b="1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Write here.</a:t>
            </a:r>
            <a:endParaRPr lang="en-AE" sz="1100" b="1" dirty="0">
              <a:effectLst/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008801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615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8B1B21F-DFF0-8402-7C2F-30F7F8BF8C2A}"/>
              </a:ext>
            </a:extLst>
          </p:cNvPr>
          <p:cNvSpPr txBox="1"/>
          <p:nvPr/>
        </p:nvSpPr>
        <p:spPr>
          <a:xfrm>
            <a:off x="166267" y="944630"/>
            <a:ext cx="50955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Dubai" panose="020B0503030403030204" pitchFamily="34" charset="-78"/>
                <a:cs typeface="Dubai" panose="020B0503030403030204" pitchFamily="34" charset="-78"/>
              </a:rPr>
              <a:t>Capture the history of your organization and the past achievement in paragraph</a:t>
            </a:r>
            <a:endParaRPr lang="en-AE" sz="11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36357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1310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B2250C-91EB-A37F-1702-19C5CA9F3EF8}"/>
              </a:ext>
            </a:extLst>
          </p:cNvPr>
          <p:cNvSpPr txBox="1"/>
          <p:nvPr/>
        </p:nvSpPr>
        <p:spPr>
          <a:xfrm>
            <a:off x="192737" y="986340"/>
            <a:ext cx="47571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Dubai" panose="020B0503030403030204" pitchFamily="34" charset="-78"/>
                <a:cs typeface="Dubai" panose="020B0503030403030204" pitchFamily="34" charset="-78"/>
              </a:rPr>
              <a:t>Capture the organizational challenges in paragraph:</a:t>
            </a:r>
            <a:endParaRPr lang="en-AE" sz="11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69370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77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51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1704</TotalTime>
  <Words>464</Words>
  <Application>Microsoft Macintosh PowerPoint</Application>
  <PresentationFormat>Custom</PresentationFormat>
  <Paragraphs>212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53</vt:i4>
      </vt:variant>
    </vt:vector>
  </HeadingPairs>
  <TitlesOfParts>
    <vt:vector size="62" baseType="lpstr">
      <vt:lpstr>Aptos</vt:lpstr>
      <vt:lpstr>Arial</vt:lpstr>
      <vt:lpstr>Dubai</vt:lpstr>
      <vt:lpstr>Dubai Medium</vt:lpstr>
      <vt:lpstr>Wingdings</vt:lpstr>
      <vt:lpstr>Office Theme</vt:lpstr>
      <vt:lpstr>1_Office Theme</vt:lpstr>
      <vt:lpstr>1_Custom Design</vt:lpstr>
      <vt:lpstr>51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Mira Doss</dc:creator>
  <cp:lastModifiedBy>Doaa Afifi</cp:lastModifiedBy>
  <cp:revision>9</cp:revision>
  <dcterms:created xsi:type="dcterms:W3CDTF">2024-07-08T12:04:40Z</dcterms:created>
  <dcterms:modified xsi:type="dcterms:W3CDTF">2026-05-05T09:04:23Z</dcterms:modified>
</cp:coreProperties>
</file>