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51"/>
  </p:notesMasterIdLst>
  <p:sldIdLst>
    <p:sldId id="258" r:id="rId2"/>
    <p:sldId id="338" r:id="rId3"/>
    <p:sldId id="310" r:id="rId4"/>
    <p:sldId id="311" r:id="rId5"/>
    <p:sldId id="317" r:id="rId6"/>
    <p:sldId id="300" r:id="rId7"/>
    <p:sldId id="318" r:id="rId8"/>
    <p:sldId id="340" r:id="rId9"/>
    <p:sldId id="339" r:id="rId10"/>
    <p:sldId id="301" r:id="rId11"/>
    <p:sldId id="312" r:id="rId12"/>
    <p:sldId id="341" r:id="rId13"/>
    <p:sldId id="342" r:id="rId14"/>
    <p:sldId id="343" r:id="rId15"/>
    <p:sldId id="344" r:id="rId16"/>
    <p:sldId id="345" r:id="rId17"/>
    <p:sldId id="302" r:id="rId18"/>
    <p:sldId id="313" r:id="rId19"/>
    <p:sldId id="346" r:id="rId20"/>
    <p:sldId id="347" r:id="rId21"/>
    <p:sldId id="348" r:id="rId22"/>
    <p:sldId id="303" r:id="rId23"/>
    <p:sldId id="319" r:id="rId24"/>
    <p:sldId id="349" r:id="rId25"/>
    <p:sldId id="350" r:id="rId26"/>
    <p:sldId id="320" r:id="rId27"/>
    <p:sldId id="351" r:id="rId28"/>
    <p:sldId id="352" r:id="rId29"/>
    <p:sldId id="304" r:id="rId30"/>
    <p:sldId id="316" r:id="rId31"/>
    <p:sldId id="353" r:id="rId32"/>
    <p:sldId id="354" r:id="rId33"/>
    <p:sldId id="355" r:id="rId34"/>
    <p:sldId id="356" r:id="rId35"/>
    <p:sldId id="305" r:id="rId36"/>
    <p:sldId id="321" r:id="rId37"/>
    <p:sldId id="357" r:id="rId38"/>
    <p:sldId id="306" r:id="rId39"/>
    <p:sldId id="322" r:id="rId40"/>
    <p:sldId id="358" r:id="rId41"/>
    <p:sldId id="307" r:id="rId42"/>
    <p:sldId id="323" r:id="rId43"/>
    <p:sldId id="308" r:id="rId44"/>
    <p:sldId id="324" r:id="rId45"/>
    <p:sldId id="359" r:id="rId46"/>
    <p:sldId id="360" r:id="rId47"/>
    <p:sldId id="361" r:id="rId48"/>
    <p:sldId id="309" r:id="rId49"/>
    <p:sldId id="280" r:id="rId50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66A42"/>
    <a:srgbClr val="FAE4B4"/>
    <a:srgbClr val="AA272A"/>
    <a:srgbClr val="3BB16A"/>
    <a:srgbClr val="29CD77"/>
    <a:srgbClr val="2BD38F"/>
    <a:srgbClr val="24AE76"/>
    <a:srgbClr val="34A285"/>
    <a:srgbClr val="E79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3F5117-CBA7-4BD3-B485-FF48FBC19796}" v="3" dt="2025-05-05T10:19:55.4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0" autoAdjust="0"/>
    <p:restoredTop sz="94681"/>
  </p:normalViewPr>
  <p:slideViewPr>
    <p:cSldViewPr snapToGrid="0" showGuides="1">
      <p:cViewPr varScale="1">
        <p:scale>
          <a:sx n="48" d="100"/>
          <a:sy n="48" d="100"/>
        </p:scale>
        <p:origin x="26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a Doss" userId="4e35e37d-872b-44fe-9b79-f92af8f9fbf7" providerId="ADAL" clId="{D43F5117-CBA7-4BD3-B485-FF48FBC19796}"/>
    <pc:docChg chg="undo custSel modSld modMainMaster">
      <pc:chgData name="Mira Doss" userId="4e35e37d-872b-44fe-9b79-f92af8f9fbf7" providerId="ADAL" clId="{D43F5117-CBA7-4BD3-B485-FF48FBC19796}" dt="2025-05-05T10:19:55.455" v="19"/>
      <pc:docMkLst>
        <pc:docMk/>
      </pc:docMkLst>
      <pc:sldChg chg="addSp delSp modSp mod">
        <pc:chgData name="Mira Doss" userId="4e35e37d-872b-44fe-9b79-f92af8f9fbf7" providerId="ADAL" clId="{D43F5117-CBA7-4BD3-B485-FF48FBC19796}" dt="2025-05-05T10:19:55.455" v="19"/>
        <pc:sldMkLst>
          <pc:docMk/>
          <pc:sldMk cId="2840511608" sldId="338"/>
        </pc:sldMkLst>
        <pc:spChg chg="add mod">
          <ac:chgData name="Mira Doss" userId="4e35e37d-872b-44fe-9b79-f92af8f9fbf7" providerId="ADAL" clId="{D43F5117-CBA7-4BD3-B485-FF48FBC19796}" dt="2025-05-05T10:19:55.455" v="19"/>
          <ac:spMkLst>
            <pc:docMk/>
            <pc:sldMk cId="2840511608" sldId="338"/>
            <ac:spMk id="2" creationId="{2A30840D-EE89-03FF-330B-82BEA8E3A9C4}"/>
          </ac:spMkLst>
        </pc:spChg>
        <pc:spChg chg="del">
          <ac:chgData name="Mira Doss" userId="4e35e37d-872b-44fe-9b79-f92af8f9fbf7" providerId="ADAL" clId="{D43F5117-CBA7-4BD3-B485-FF48FBC19796}" dt="2025-05-05T10:19:55.067" v="18" actId="21"/>
          <ac:spMkLst>
            <pc:docMk/>
            <pc:sldMk cId="2840511608" sldId="338"/>
            <ac:spMk id="3" creationId="{2A30840D-EE89-03FF-330B-82BEA8E3A9C4}"/>
          </ac:spMkLst>
        </pc:spChg>
      </pc:sldChg>
      <pc:sldMasterChg chg="modSldLayout">
        <pc:chgData name="Mira Doss" userId="4e35e37d-872b-44fe-9b79-f92af8f9fbf7" providerId="ADAL" clId="{D43F5117-CBA7-4BD3-B485-FF48FBC19796}" dt="2025-05-05T10:19:51.087" v="17" actId="14826"/>
        <pc:sldMasterMkLst>
          <pc:docMk/>
          <pc:sldMasterMk cId="2310037534" sldId="2147483685"/>
        </pc:sldMasterMkLst>
        <pc:sldLayoutChg chg="modSp">
          <pc:chgData name="Mira Doss" userId="4e35e37d-872b-44fe-9b79-f92af8f9fbf7" providerId="ADAL" clId="{D43F5117-CBA7-4BD3-B485-FF48FBC19796}" dt="2025-05-05T10:19:09.272" v="0" actId="14826"/>
          <pc:sldLayoutMkLst>
            <pc:docMk/>
            <pc:sldMasterMk cId="2310037534" sldId="2147483685"/>
            <pc:sldLayoutMk cId="2925284513" sldId="2147483686"/>
          </pc:sldLayoutMkLst>
          <pc:picChg chg="mod">
            <ac:chgData name="Mira Doss" userId="4e35e37d-872b-44fe-9b79-f92af8f9fbf7" providerId="ADAL" clId="{D43F5117-CBA7-4BD3-B485-FF48FBC19796}" dt="2025-05-05T10:19:09.272" v="0" actId="14826"/>
            <ac:picMkLst>
              <pc:docMk/>
              <pc:sldMasterMk cId="2310037534" sldId="2147483685"/>
              <pc:sldLayoutMk cId="2925284513" sldId="2147483686"/>
              <ac:picMk id="3" creationId="{9373F8B3-CE74-8248-14C0-8115D1A8E12F}"/>
            </ac:picMkLst>
          </pc:picChg>
        </pc:sldLayoutChg>
        <pc:sldLayoutChg chg="delSp mod">
          <pc:chgData name="Mira Doss" userId="4e35e37d-872b-44fe-9b79-f92af8f9fbf7" providerId="ADAL" clId="{D43F5117-CBA7-4BD3-B485-FF48FBC19796}" dt="2025-05-05T10:19:16.108" v="2" actId="478"/>
          <pc:sldLayoutMkLst>
            <pc:docMk/>
            <pc:sldMasterMk cId="2310037534" sldId="2147483685"/>
            <pc:sldLayoutMk cId="3856571287" sldId="2147483687"/>
          </pc:sldLayoutMkLst>
          <pc:grpChg chg="del">
            <ac:chgData name="Mira Doss" userId="4e35e37d-872b-44fe-9b79-f92af8f9fbf7" providerId="ADAL" clId="{D43F5117-CBA7-4BD3-B485-FF48FBC19796}" dt="2025-05-05T10:19:16.108" v="2" actId="478"/>
            <ac:grpSpMkLst>
              <pc:docMk/>
              <pc:sldMasterMk cId="2310037534" sldId="2147483685"/>
              <pc:sldLayoutMk cId="3856571287" sldId="2147483687"/>
              <ac:grpSpMk id="23" creationId="{0AB29D84-CDDE-771B-6540-F5DD4BE727C4}"/>
            </ac:grpSpMkLst>
          </pc:grpChg>
        </pc:sldLayoutChg>
        <pc:sldLayoutChg chg="delSp mod">
          <pc:chgData name="Mira Doss" userId="4e35e37d-872b-44fe-9b79-f92af8f9fbf7" providerId="ADAL" clId="{D43F5117-CBA7-4BD3-B485-FF48FBC19796}" dt="2025-05-05T10:19:18.936" v="4" actId="478"/>
          <pc:sldLayoutMkLst>
            <pc:docMk/>
            <pc:sldMasterMk cId="2310037534" sldId="2147483685"/>
            <pc:sldLayoutMk cId="4171759108" sldId="2147483698"/>
          </pc:sldLayoutMkLst>
          <pc:grpChg chg="del">
            <ac:chgData name="Mira Doss" userId="4e35e37d-872b-44fe-9b79-f92af8f9fbf7" providerId="ADAL" clId="{D43F5117-CBA7-4BD3-B485-FF48FBC19796}" dt="2025-05-05T10:19:18.936" v="4" actId="478"/>
            <ac:grpSpMkLst>
              <pc:docMk/>
              <pc:sldMasterMk cId="2310037534" sldId="2147483685"/>
              <pc:sldLayoutMk cId="4171759108" sldId="2147483698"/>
              <ac:grpSpMk id="9" creationId="{30765835-9844-CF7F-D5A0-344851499253}"/>
            </ac:grpSpMkLst>
          </pc:grpChg>
        </pc:sldLayoutChg>
        <pc:sldLayoutChg chg="modSp">
          <pc:chgData name="Mira Doss" userId="4e35e37d-872b-44fe-9b79-f92af8f9fbf7" providerId="ADAL" clId="{D43F5117-CBA7-4BD3-B485-FF48FBC19796}" dt="2025-05-05T10:19:51.087" v="17" actId="14826"/>
          <pc:sldLayoutMkLst>
            <pc:docMk/>
            <pc:sldMasterMk cId="2310037534" sldId="2147483685"/>
            <pc:sldLayoutMk cId="2640516220" sldId="2147483718"/>
          </pc:sldLayoutMkLst>
          <pc:picChg chg="mod">
            <ac:chgData name="Mira Doss" userId="4e35e37d-872b-44fe-9b79-f92af8f9fbf7" providerId="ADAL" clId="{D43F5117-CBA7-4BD3-B485-FF48FBC19796}" dt="2025-05-05T10:19:51.087" v="17" actId="14826"/>
            <ac:picMkLst>
              <pc:docMk/>
              <pc:sldMasterMk cId="2310037534" sldId="2147483685"/>
              <pc:sldLayoutMk cId="2640516220" sldId="2147483718"/>
              <ac:picMk id="6" creationId="{7F6A53C5-8B3B-68E0-E03D-A313BF39C405}"/>
            </ac:picMkLst>
          </pc:picChg>
        </pc:sldLayoutChg>
        <pc:sldLayoutChg chg="delSp mod">
          <pc:chgData name="Mira Doss" userId="4e35e37d-872b-44fe-9b79-f92af8f9fbf7" providerId="ADAL" clId="{D43F5117-CBA7-4BD3-B485-FF48FBC19796}" dt="2025-05-05T10:19:13.854" v="1" actId="478"/>
          <pc:sldLayoutMkLst>
            <pc:docMk/>
            <pc:sldMasterMk cId="2310037534" sldId="2147483685"/>
            <pc:sldLayoutMk cId="1980138477" sldId="2147483737"/>
          </pc:sldLayoutMkLst>
          <pc:grpChg chg="del">
            <ac:chgData name="Mira Doss" userId="4e35e37d-872b-44fe-9b79-f92af8f9fbf7" providerId="ADAL" clId="{D43F5117-CBA7-4BD3-B485-FF48FBC19796}" dt="2025-05-05T10:19:13.854" v="1" actId="478"/>
            <ac:grpSpMkLst>
              <pc:docMk/>
              <pc:sldMasterMk cId="2310037534" sldId="2147483685"/>
              <pc:sldLayoutMk cId="1980138477" sldId="2147483737"/>
              <ac:grpSpMk id="17" creationId="{E3AEF195-09BE-B4A7-7004-FF4919C2243F}"/>
            </ac:grpSpMkLst>
          </pc:grpChg>
        </pc:sldLayoutChg>
        <pc:sldLayoutChg chg="delSp mod">
          <pc:chgData name="Mira Doss" userId="4e35e37d-872b-44fe-9b79-f92af8f9fbf7" providerId="ADAL" clId="{D43F5117-CBA7-4BD3-B485-FF48FBC19796}" dt="2025-05-05T10:19:20.877" v="5" actId="478"/>
          <pc:sldLayoutMkLst>
            <pc:docMk/>
            <pc:sldMasterMk cId="2310037534" sldId="2147483685"/>
            <pc:sldLayoutMk cId="399375601" sldId="2147483754"/>
          </pc:sldLayoutMkLst>
          <pc:grpChg chg="del">
            <ac:chgData name="Mira Doss" userId="4e35e37d-872b-44fe-9b79-f92af8f9fbf7" providerId="ADAL" clId="{D43F5117-CBA7-4BD3-B485-FF48FBC19796}" dt="2025-05-05T10:19:20.877" v="5" actId="478"/>
            <ac:grpSpMkLst>
              <pc:docMk/>
              <pc:sldMasterMk cId="2310037534" sldId="2147483685"/>
              <pc:sldLayoutMk cId="399375601" sldId="2147483754"/>
              <ac:grpSpMk id="16" creationId="{B2E49FDE-6B61-5961-227F-D59B62D449F1}"/>
            </ac:grpSpMkLst>
          </pc:grpChg>
        </pc:sldLayoutChg>
        <pc:sldLayoutChg chg="delSp mod">
          <pc:chgData name="Mira Doss" userId="4e35e37d-872b-44fe-9b79-f92af8f9fbf7" providerId="ADAL" clId="{D43F5117-CBA7-4BD3-B485-FF48FBC19796}" dt="2025-05-05T10:19:22.384" v="6" actId="478"/>
          <pc:sldLayoutMkLst>
            <pc:docMk/>
            <pc:sldMasterMk cId="2310037534" sldId="2147483685"/>
            <pc:sldLayoutMk cId="3851875684" sldId="2147483755"/>
          </pc:sldLayoutMkLst>
          <pc:grpChg chg="del">
            <ac:chgData name="Mira Doss" userId="4e35e37d-872b-44fe-9b79-f92af8f9fbf7" providerId="ADAL" clId="{D43F5117-CBA7-4BD3-B485-FF48FBC19796}" dt="2025-05-05T10:19:22.384" v="6" actId="478"/>
            <ac:grpSpMkLst>
              <pc:docMk/>
              <pc:sldMasterMk cId="2310037534" sldId="2147483685"/>
              <pc:sldLayoutMk cId="3851875684" sldId="2147483755"/>
              <ac:grpSpMk id="8" creationId="{2D35FF19-CEED-59D0-17D9-E8449F2AF4A7}"/>
            </ac:grpSpMkLst>
          </pc:grpChg>
        </pc:sldLayoutChg>
        <pc:sldLayoutChg chg="delSp mod">
          <pc:chgData name="Mira Doss" userId="4e35e37d-872b-44fe-9b79-f92af8f9fbf7" providerId="ADAL" clId="{D43F5117-CBA7-4BD3-B485-FF48FBC19796}" dt="2025-05-05T10:19:24.172" v="7" actId="478"/>
          <pc:sldLayoutMkLst>
            <pc:docMk/>
            <pc:sldMasterMk cId="2310037534" sldId="2147483685"/>
            <pc:sldLayoutMk cId="1540532871" sldId="2147483756"/>
          </pc:sldLayoutMkLst>
          <pc:grpChg chg="del">
            <ac:chgData name="Mira Doss" userId="4e35e37d-872b-44fe-9b79-f92af8f9fbf7" providerId="ADAL" clId="{D43F5117-CBA7-4BD3-B485-FF48FBC19796}" dt="2025-05-05T10:19:24.172" v="7" actId="478"/>
            <ac:grpSpMkLst>
              <pc:docMk/>
              <pc:sldMasterMk cId="2310037534" sldId="2147483685"/>
              <pc:sldLayoutMk cId="1540532871" sldId="2147483756"/>
              <ac:grpSpMk id="7" creationId="{2AACACA6-6AED-89BB-28A0-FA491494EE48}"/>
            </ac:grpSpMkLst>
          </pc:grpChg>
        </pc:sldLayoutChg>
        <pc:sldLayoutChg chg="addSp delSp modSp mod">
          <pc:chgData name="Mira Doss" userId="4e35e37d-872b-44fe-9b79-f92af8f9fbf7" providerId="ADAL" clId="{D43F5117-CBA7-4BD3-B485-FF48FBC19796}" dt="2025-05-05T10:19:33.225" v="11" actId="1076"/>
          <pc:sldLayoutMkLst>
            <pc:docMk/>
            <pc:sldMasterMk cId="2310037534" sldId="2147483685"/>
            <pc:sldLayoutMk cId="4144608204" sldId="2147483757"/>
          </pc:sldLayoutMkLst>
          <pc:spChg chg="add del">
            <ac:chgData name="Mira Doss" userId="4e35e37d-872b-44fe-9b79-f92af8f9fbf7" providerId="ADAL" clId="{D43F5117-CBA7-4BD3-B485-FF48FBC19796}" dt="2025-05-05T10:19:29.098" v="9" actId="478"/>
            <ac:spMkLst>
              <pc:docMk/>
              <pc:sldMasterMk cId="2310037534" sldId="2147483685"/>
              <pc:sldLayoutMk cId="4144608204" sldId="2147483757"/>
              <ac:spMk id="3" creationId="{B5F12F22-5495-046F-5BD2-83AE2049040E}"/>
            </ac:spMkLst>
          </pc:spChg>
          <pc:spChg chg="mod">
            <ac:chgData name="Mira Doss" userId="4e35e37d-872b-44fe-9b79-f92af8f9fbf7" providerId="ADAL" clId="{D43F5117-CBA7-4BD3-B485-FF48FBC19796}" dt="2025-05-05T10:19:33.225" v="11" actId="1076"/>
            <ac:spMkLst>
              <pc:docMk/>
              <pc:sldMasterMk cId="2310037534" sldId="2147483685"/>
              <pc:sldLayoutMk cId="4144608204" sldId="2147483757"/>
              <ac:spMk id="6" creationId="{4F5B739D-2E1D-812B-BDF5-430C0039EF29}"/>
            </ac:spMkLst>
          </pc:spChg>
        </pc:sldLayoutChg>
        <pc:sldLayoutChg chg="delSp mod">
          <pc:chgData name="Mira Doss" userId="4e35e37d-872b-44fe-9b79-f92af8f9fbf7" providerId="ADAL" clId="{D43F5117-CBA7-4BD3-B485-FF48FBC19796}" dt="2025-05-05T10:19:36.321" v="12" actId="478"/>
          <pc:sldLayoutMkLst>
            <pc:docMk/>
            <pc:sldMasterMk cId="2310037534" sldId="2147483685"/>
            <pc:sldLayoutMk cId="3949814342" sldId="2147483758"/>
          </pc:sldLayoutMkLst>
          <pc:grpChg chg="del">
            <ac:chgData name="Mira Doss" userId="4e35e37d-872b-44fe-9b79-f92af8f9fbf7" providerId="ADAL" clId="{D43F5117-CBA7-4BD3-B485-FF48FBC19796}" dt="2025-05-05T10:19:36.321" v="12" actId="478"/>
            <ac:grpSpMkLst>
              <pc:docMk/>
              <pc:sldMasterMk cId="2310037534" sldId="2147483685"/>
              <pc:sldLayoutMk cId="3949814342" sldId="2147483758"/>
              <ac:grpSpMk id="7" creationId="{F69F5DBE-7B93-248C-3BFA-D58FD146ADC6}"/>
            </ac:grpSpMkLst>
          </pc:grpChg>
        </pc:sldLayoutChg>
        <pc:sldLayoutChg chg="delSp mod">
          <pc:chgData name="Mira Doss" userId="4e35e37d-872b-44fe-9b79-f92af8f9fbf7" providerId="ADAL" clId="{D43F5117-CBA7-4BD3-B485-FF48FBC19796}" dt="2025-05-05T10:19:38.071" v="13" actId="478"/>
          <pc:sldLayoutMkLst>
            <pc:docMk/>
            <pc:sldMasterMk cId="2310037534" sldId="2147483685"/>
            <pc:sldLayoutMk cId="2710990311" sldId="2147483759"/>
          </pc:sldLayoutMkLst>
          <pc:grpChg chg="del">
            <ac:chgData name="Mira Doss" userId="4e35e37d-872b-44fe-9b79-f92af8f9fbf7" providerId="ADAL" clId="{D43F5117-CBA7-4BD3-B485-FF48FBC19796}" dt="2025-05-05T10:19:38.071" v="13" actId="478"/>
            <ac:grpSpMkLst>
              <pc:docMk/>
              <pc:sldMasterMk cId="2310037534" sldId="2147483685"/>
              <pc:sldLayoutMk cId="2710990311" sldId="2147483759"/>
              <ac:grpSpMk id="6" creationId="{02FD637F-3BDF-F76F-C552-0FCCEA5D2F64}"/>
            </ac:grpSpMkLst>
          </pc:grpChg>
        </pc:sldLayoutChg>
        <pc:sldLayoutChg chg="delSp mod">
          <pc:chgData name="Mira Doss" userId="4e35e37d-872b-44fe-9b79-f92af8f9fbf7" providerId="ADAL" clId="{D43F5117-CBA7-4BD3-B485-FF48FBC19796}" dt="2025-05-05T10:19:39.441" v="14" actId="478"/>
          <pc:sldLayoutMkLst>
            <pc:docMk/>
            <pc:sldMasterMk cId="2310037534" sldId="2147483685"/>
            <pc:sldLayoutMk cId="3603099014" sldId="2147483760"/>
          </pc:sldLayoutMkLst>
          <pc:grpChg chg="del">
            <ac:chgData name="Mira Doss" userId="4e35e37d-872b-44fe-9b79-f92af8f9fbf7" providerId="ADAL" clId="{D43F5117-CBA7-4BD3-B485-FF48FBC19796}" dt="2025-05-05T10:19:39.441" v="14" actId="478"/>
            <ac:grpSpMkLst>
              <pc:docMk/>
              <pc:sldMasterMk cId="2310037534" sldId="2147483685"/>
              <pc:sldLayoutMk cId="3603099014" sldId="2147483760"/>
              <ac:grpSpMk id="6" creationId="{77404F8B-E62B-FDAD-4199-F395109BA0DF}"/>
            </ac:grpSpMkLst>
          </pc:grpChg>
        </pc:sldLayoutChg>
        <pc:sldLayoutChg chg="delSp mod">
          <pc:chgData name="Mira Doss" userId="4e35e37d-872b-44fe-9b79-f92af8f9fbf7" providerId="ADAL" clId="{D43F5117-CBA7-4BD3-B485-FF48FBC19796}" dt="2025-05-05T10:19:40.835" v="15" actId="478"/>
          <pc:sldLayoutMkLst>
            <pc:docMk/>
            <pc:sldMasterMk cId="2310037534" sldId="2147483685"/>
            <pc:sldLayoutMk cId="1923105732" sldId="2147483761"/>
          </pc:sldLayoutMkLst>
          <pc:grpChg chg="del">
            <ac:chgData name="Mira Doss" userId="4e35e37d-872b-44fe-9b79-f92af8f9fbf7" providerId="ADAL" clId="{D43F5117-CBA7-4BD3-B485-FF48FBC19796}" dt="2025-05-05T10:19:40.835" v="15" actId="478"/>
            <ac:grpSpMkLst>
              <pc:docMk/>
              <pc:sldMasterMk cId="2310037534" sldId="2147483685"/>
              <pc:sldLayoutMk cId="1923105732" sldId="2147483761"/>
              <ac:grpSpMk id="6" creationId="{A4CC066B-00A2-2E07-63B6-85F760E6666E}"/>
            </ac:grpSpMkLst>
          </pc:grpChg>
        </pc:sldLayoutChg>
        <pc:sldLayoutChg chg="delSp mod">
          <pc:chgData name="Mira Doss" userId="4e35e37d-872b-44fe-9b79-f92af8f9fbf7" providerId="ADAL" clId="{D43F5117-CBA7-4BD3-B485-FF48FBC19796}" dt="2025-05-05T10:19:42.310" v="16" actId="478"/>
          <pc:sldLayoutMkLst>
            <pc:docMk/>
            <pc:sldMasterMk cId="2310037534" sldId="2147483685"/>
            <pc:sldLayoutMk cId="3071455049" sldId="2147483762"/>
          </pc:sldLayoutMkLst>
          <pc:grpChg chg="del">
            <ac:chgData name="Mira Doss" userId="4e35e37d-872b-44fe-9b79-f92af8f9fbf7" providerId="ADAL" clId="{D43F5117-CBA7-4BD3-B485-FF48FBC19796}" dt="2025-05-05T10:19:42.310" v="16" actId="478"/>
            <ac:grpSpMkLst>
              <pc:docMk/>
              <pc:sldMasterMk cId="2310037534" sldId="2147483685"/>
              <pc:sldLayoutMk cId="3071455049" sldId="2147483762"/>
              <ac:grpSpMk id="7" creationId="{FE2B1272-F4C6-FD62-F0FF-A22C1F564BC8}"/>
            </ac:grpSpMkLst>
          </pc:grpChg>
        </pc:sldLayoutChg>
        <pc:sldLayoutChg chg="delSp mod">
          <pc:chgData name="Mira Doss" userId="4e35e37d-872b-44fe-9b79-f92af8f9fbf7" providerId="ADAL" clId="{D43F5117-CBA7-4BD3-B485-FF48FBC19796}" dt="2025-05-05T10:19:17.482" v="3" actId="478"/>
          <pc:sldLayoutMkLst>
            <pc:docMk/>
            <pc:sldMasterMk cId="2310037534" sldId="2147483685"/>
            <pc:sldLayoutMk cId="1015081614" sldId="2147483765"/>
          </pc:sldLayoutMkLst>
          <pc:grpChg chg="del">
            <ac:chgData name="Mira Doss" userId="4e35e37d-872b-44fe-9b79-f92af8f9fbf7" providerId="ADAL" clId="{D43F5117-CBA7-4BD3-B485-FF48FBC19796}" dt="2025-05-05T10:19:17.482" v="3" actId="478"/>
            <ac:grpSpMkLst>
              <pc:docMk/>
              <pc:sldMasterMk cId="2310037534" sldId="2147483685"/>
              <pc:sldLayoutMk cId="1015081614" sldId="2147483765"/>
              <ac:grpSpMk id="122" creationId="{4F367DBC-2437-1659-51C7-854D4DC39D3B}"/>
            </ac:grpSpMkLst>
          </pc:gr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72B42-74C3-4CEF-AB6B-2B8CFB89A9C5}" type="datetimeFigureOut">
              <a:rPr lang="en-AE" smtClean="0"/>
              <a:t>05/05/2025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02BCD-9EB3-4F28-8EA2-40EA3807FACC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65783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73F8B3-CE74-8248-14C0-8115D1A8E1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1" y="-15023"/>
            <a:ext cx="7569724" cy="106889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963301-9DB5-18A1-9D9E-B9BA1538E3F1}"/>
              </a:ext>
            </a:extLst>
          </p:cNvPr>
          <p:cNvSpPr txBox="1"/>
          <p:nvPr userDrawn="1"/>
        </p:nvSpPr>
        <p:spPr>
          <a:xfrm>
            <a:off x="5765123" y="8193741"/>
            <a:ext cx="1704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E" sz="2400" b="1" dirty="0">
                <a:solidFill>
                  <a:srgbClr val="AA272A"/>
                </a:solidFill>
              </a:rPr>
              <a:t>14</a:t>
            </a:r>
            <a:r>
              <a:rPr lang="en-AE" sz="2400" b="1" baseline="30000" dirty="0">
                <a:solidFill>
                  <a:srgbClr val="AA272A"/>
                </a:solidFill>
              </a:rPr>
              <a:t>th</a:t>
            </a:r>
            <a:r>
              <a:rPr lang="en-AE" sz="2400" b="1" dirty="0">
                <a:solidFill>
                  <a:srgbClr val="AA272A"/>
                </a:solidFill>
              </a:rPr>
              <a:t> Cycle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2022A43-AB5F-3493-123F-36EA669016A4}"/>
              </a:ext>
            </a:extLst>
          </p:cNvPr>
          <p:cNvGrpSpPr/>
          <p:nvPr userDrawn="1"/>
        </p:nvGrpSpPr>
        <p:grpSpPr>
          <a:xfrm>
            <a:off x="689548" y="8973230"/>
            <a:ext cx="6824033" cy="620633"/>
            <a:chOff x="689548" y="8973230"/>
            <a:chExt cx="6824033" cy="62063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97E9473-079C-3B70-1BD2-5C6154A5FFE6}"/>
                </a:ext>
              </a:extLst>
            </p:cNvPr>
            <p:cNvSpPr txBox="1"/>
            <p:nvPr userDrawn="1"/>
          </p:nvSpPr>
          <p:spPr>
            <a:xfrm>
              <a:off x="689548" y="9009088"/>
              <a:ext cx="68240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>
                  <a:latin typeface="Dubai" panose="020B0503030403030204" pitchFamily="34" charset="-78"/>
                  <a:cs typeface="Dubai" panose="020B0503030403030204" pitchFamily="34" charset="-78"/>
                </a:rPr>
                <a:t>Lean Six Sigma Category</a:t>
              </a:r>
              <a:endParaRPr lang="en-AE" sz="3200" b="1" dirty="0"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pic>
          <p:nvPicPr>
            <p:cNvPr id="5" name="Graphic 4" descr="Badge with solid fill">
              <a:extLst>
                <a:ext uri="{FF2B5EF4-FFF2-40B4-BE49-F238E27FC236}">
                  <a16:creationId xmlns:a16="http://schemas.microsoft.com/office/drawing/2014/main" id="{4214EC24-7243-E435-4615-E0282C8A72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2552091" y="8973230"/>
              <a:ext cx="556672" cy="556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5284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asure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EFEF71F-1A57-487A-B122-A32E771B100E}"/>
              </a:ext>
            </a:extLst>
          </p:cNvPr>
          <p:cNvSpPr/>
          <p:nvPr userDrawn="1"/>
        </p:nvSpPr>
        <p:spPr>
          <a:xfrm>
            <a:off x="972457" y="1067088"/>
            <a:ext cx="5500914" cy="3718272"/>
          </a:xfrm>
          <a:prstGeom prst="roundRect">
            <a:avLst/>
          </a:prstGeom>
          <a:gradFill flip="none" rotWithShape="1">
            <a:gsLst>
              <a:gs pos="0">
                <a:srgbClr val="B18F59"/>
              </a:gs>
              <a:gs pos="50000">
                <a:srgbClr val="F1D086"/>
              </a:gs>
              <a:gs pos="100000">
                <a:srgbClr val="B08D58"/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08000" rIns="0" bIns="0" anchor="ctr">
            <a:noAutofit/>
          </a:bodyPr>
          <a:lstStyle/>
          <a:p>
            <a:pPr lvl="0" algn="ctr" defTabSz="1007943">
              <a:lnSpc>
                <a:spcPct val="90000"/>
              </a:lnSpc>
              <a:spcBef>
                <a:spcPct val="0"/>
              </a:spcBef>
              <a:buNone/>
            </a:pPr>
            <a:endParaRPr lang="en-AE" sz="2400" b="1">
              <a:solidFill>
                <a:schemeClr val="tx1"/>
              </a:solidFill>
              <a:latin typeface="Dubai" panose="020B0503030403030204" pitchFamily="34" charset="-78"/>
              <a:ea typeface="+mj-ea"/>
              <a:cs typeface="Dubai" panose="020B0503030403030204" pitchFamily="34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CFF7A6-0FA5-7728-011E-EC3B066DED09}"/>
              </a:ext>
            </a:extLst>
          </p:cNvPr>
          <p:cNvSpPr txBox="1"/>
          <p:nvPr userDrawn="1"/>
        </p:nvSpPr>
        <p:spPr>
          <a:xfrm>
            <a:off x="1205949" y="1449587"/>
            <a:ext cx="5078738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200000"/>
              </a:lnSpc>
              <a:buFont typeface="+mj-lt"/>
              <a:buNone/>
            </a:pPr>
            <a:r>
              <a:rPr lang="en-US" sz="1800" b="1" dirty="0">
                <a:latin typeface="Dubai" panose="020B0503030403030204" pitchFamily="34" charset="-78"/>
                <a:cs typeface="Dubai" panose="020B0503030403030204" pitchFamily="34" charset="-78"/>
              </a:rPr>
              <a:t>3.1.	IPO DIAGRAM</a:t>
            </a:r>
          </a:p>
          <a:p>
            <a:pPr marL="0" indent="0">
              <a:lnSpc>
                <a:spcPct val="200000"/>
              </a:lnSpc>
              <a:buFont typeface="+mj-lt"/>
              <a:buNone/>
            </a:pPr>
            <a:r>
              <a:rPr lang="en-US" sz="1800" b="1" dirty="0">
                <a:latin typeface="Dubai" panose="020B0503030403030204" pitchFamily="34" charset="-78"/>
                <a:cs typeface="Dubai" panose="020B0503030403030204" pitchFamily="34" charset="-78"/>
              </a:rPr>
              <a:t>3.2.	DATA COLLECTION PLAN</a:t>
            </a:r>
          </a:p>
          <a:p>
            <a:pPr marL="0" indent="0">
              <a:lnSpc>
                <a:spcPct val="200000"/>
              </a:lnSpc>
              <a:buFont typeface="+mj-lt"/>
              <a:buNone/>
            </a:pPr>
            <a:r>
              <a:rPr lang="en-US" sz="1800" b="1" dirty="0">
                <a:latin typeface="Dubai" panose="020B0503030403030204" pitchFamily="34" charset="-78"/>
                <a:cs typeface="Dubai" panose="020B0503030403030204" pitchFamily="34" charset="-78"/>
              </a:rPr>
              <a:t>3.3.	MEASUREMENT SYSTEM ANALYSIS (MSA)</a:t>
            </a:r>
          </a:p>
          <a:p>
            <a:pPr marL="0" indent="0">
              <a:lnSpc>
                <a:spcPct val="200000"/>
              </a:lnSpc>
              <a:buFont typeface="+mj-lt"/>
              <a:buNone/>
            </a:pPr>
            <a:r>
              <a:rPr lang="en-US" sz="1800" b="1" dirty="0">
                <a:latin typeface="Dubai" panose="020B0503030403030204" pitchFamily="34" charset="-78"/>
                <a:cs typeface="Dubai" panose="020B0503030403030204" pitchFamily="34" charset="-78"/>
              </a:rPr>
              <a:t>3.4.	MEASURE - ASSESS PROCESS CAPABILITY</a:t>
            </a:r>
          </a:p>
          <a:p>
            <a:pPr marL="457200" lvl="1" indent="0">
              <a:lnSpc>
                <a:spcPct val="200000"/>
              </a:lnSpc>
              <a:buFont typeface="+mj-lt"/>
              <a:buNone/>
            </a:pPr>
            <a:r>
              <a:rPr lang="en-US" sz="1800" b="0" dirty="0">
                <a:latin typeface="Dubai" panose="020B0503030403030204" pitchFamily="34" charset="-78"/>
                <a:cs typeface="Dubai" panose="020B0503030403030204" pitchFamily="34" charset="-78"/>
              </a:rPr>
              <a:t>3.4.1.  BASELINE PROCESS CAPABILITY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DC49CD-C7BA-573B-6AB5-0A79F40A6DE1}"/>
              </a:ext>
            </a:extLst>
          </p:cNvPr>
          <p:cNvGrpSpPr/>
          <p:nvPr userDrawn="1"/>
        </p:nvGrpSpPr>
        <p:grpSpPr>
          <a:xfrm>
            <a:off x="2027237" y="599004"/>
            <a:ext cx="3505200" cy="611719"/>
            <a:chOff x="2212848" y="599004"/>
            <a:chExt cx="3505200" cy="611719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212848" y="626528"/>
              <a:ext cx="3505200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400" b="1" dirty="0">
                  <a:latin typeface="Dubai" panose="020B0503030403030204" pitchFamily="34" charset="-78"/>
                  <a:cs typeface="Dubai" panose="020B0503030403030204" pitchFamily="34" charset="-78"/>
                </a:rPr>
                <a:t> MEASURE</a:t>
              </a:r>
            </a:p>
          </p:txBody>
        </p:sp>
        <p:pic>
          <p:nvPicPr>
            <p:cNvPr id="2" name="Graphic 1" descr="Badge 3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2315195" y="626528"/>
              <a:ext cx="556672" cy="556672"/>
            </a:xfrm>
            <a:prstGeom prst="rect">
              <a:avLst/>
            </a:prstGeom>
          </p:spPr>
        </p:pic>
        <p:pic>
          <p:nvPicPr>
            <p:cNvPr id="12" name="Graphic 11" descr="Speedometer Low with solid fill">
              <a:extLst>
                <a:ext uri="{FF2B5EF4-FFF2-40B4-BE49-F238E27FC236}">
                  <a16:creationId xmlns:a16="http://schemas.microsoft.com/office/drawing/2014/main" id="{7428D556-D12D-AB9D-19CF-9BE417B042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95897" y="599004"/>
              <a:ext cx="611719" cy="611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187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asure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CDC49CD-C7BA-573B-6AB5-0A79F40A6DE1}"/>
              </a:ext>
            </a:extLst>
          </p:cNvPr>
          <p:cNvGrpSpPr/>
          <p:nvPr userDrawn="1"/>
        </p:nvGrpSpPr>
        <p:grpSpPr>
          <a:xfrm>
            <a:off x="0" y="482890"/>
            <a:ext cx="3505200" cy="611719"/>
            <a:chOff x="2212848" y="599004"/>
            <a:chExt cx="3505200" cy="611719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212848" y="626528"/>
              <a:ext cx="3505200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400" b="1" dirty="0">
                  <a:latin typeface="Dubai" panose="020B0503030403030204" pitchFamily="34" charset="-78"/>
                  <a:cs typeface="Dubai" panose="020B0503030403030204" pitchFamily="34" charset="-78"/>
                </a:rPr>
                <a:t> MEASURE</a:t>
              </a:r>
            </a:p>
          </p:txBody>
        </p:sp>
        <p:pic>
          <p:nvPicPr>
            <p:cNvPr id="2" name="Graphic 1" descr="Badge 3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2315195" y="626528"/>
              <a:ext cx="556672" cy="556672"/>
            </a:xfrm>
            <a:prstGeom prst="rect">
              <a:avLst/>
            </a:prstGeom>
          </p:spPr>
        </p:pic>
        <p:pic>
          <p:nvPicPr>
            <p:cNvPr id="12" name="Graphic 11" descr="Speedometer Low with solid fill">
              <a:extLst>
                <a:ext uri="{FF2B5EF4-FFF2-40B4-BE49-F238E27FC236}">
                  <a16:creationId xmlns:a16="http://schemas.microsoft.com/office/drawing/2014/main" id="{7428D556-D12D-AB9D-19CF-9BE417B042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95897" y="599004"/>
              <a:ext cx="611719" cy="611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2524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ZE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FB6A90F-B15D-DEDD-1CF6-DE97F36E17AC}"/>
              </a:ext>
            </a:extLst>
          </p:cNvPr>
          <p:cNvSpPr/>
          <p:nvPr userDrawn="1"/>
        </p:nvSpPr>
        <p:spPr>
          <a:xfrm>
            <a:off x="677045" y="1067088"/>
            <a:ext cx="6205583" cy="8473152"/>
          </a:xfrm>
          <a:prstGeom prst="roundRect">
            <a:avLst/>
          </a:prstGeom>
          <a:gradFill flip="none" rotWithShape="1">
            <a:gsLst>
              <a:gs pos="0">
                <a:srgbClr val="B18F59"/>
              </a:gs>
              <a:gs pos="50000">
                <a:srgbClr val="F1D086"/>
              </a:gs>
              <a:gs pos="100000">
                <a:srgbClr val="B08D58"/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08000" rIns="0" bIns="0" anchor="ctr">
            <a:noAutofit/>
          </a:bodyPr>
          <a:lstStyle/>
          <a:p>
            <a:pPr lvl="0" algn="ctr" defTabSz="1007943">
              <a:lnSpc>
                <a:spcPct val="90000"/>
              </a:lnSpc>
              <a:spcBef>
                <a:spcPct val="0"/>
              </a:spcBef>
              <a:buNone/>
            </a:pPr>
            <a:endParaRPr lang="en-AE" sz="2400" b="1">
              <a:solidFill>
                <a:schemeClr val="tx1"/>
              </a:solidFill>
              <a:latin typeface="Dubai" panose="020B0503030403030204" pitchFamily="34" charset="-78"/>
              <a:ea typeface="+mj-ea"/>
              <a:cs typeface="Dubai" panose="020B0503030403030204" pitchFamily="34" charset="-78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CCC8FF-F3EC-E33D-E797-A195870A0308}"/>
              </a:ext>
            </a:extLst>
          </p:cNvPr>
          <p:cNvGrpSpPr/>
          <p:nvPr userDrawn="1"/>
        </p:nvGrpSpPr>
        <p:grpSpPr>
          <a:xfrm>
            <a:off x="2149271" y="626528"/>
            <a:ext cx="3261133" cy="556672"/>
            <a:chOff x="2356939" y="626528"/>
            <a:chExt cx="3261133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356940" y="626528"/>
              <a:ext cx="3261132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400" b="1" dirty="0">
                  <a:latin typeface="Dubai" panose="020B0503030403030204" pitchFamily="34" charset="-78"/>
                  <a:cs typeface="Dubai" panose="020B0503030403030204" pitchFamily="34" charset="-78"/>
                </a:rPr>
                <a:t> ANALYZE</a:t>
              </a:r>
            </a:p>
          </p:txBody>
        </p:sp>
        <p:pic>
          <p:nvPicPr>
            <p:cNvPr id="2" name="Graphic 1" descr="Badge 4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2356939" y="626528"/>
              <a:ext cx="556672" cy="556672"/>
            </a:xfrm>
            <a:prstGeom prst="rect">
              <a:avLst/>
            </a:prstGeom>
          </p:spPr>
        </p:pic>
        <p:pic>
          <p:nvPicPr>
            <p:cNvPr id="4" name="Graphic 3" descr="Research with solid fill">
              <a:extLst>
                <a:ext uri="{FF2B5EF4-FFF2-40B4-BE49-F238E27FC236}">
                  <a16:creationId xmlns:a16="http://schemas.microsoft.com/office/drawing/2014/main" id="{139B7139-85BB-A90B-C531-3E07CF65F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49520" y="673886"/>
              <a:ext cx="461955" cy="461955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A4BB9-A2EF-97E7-E575-DB15A99B0D71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29379" y="1529043"/>
            <a:ext cx="5500914" cy="7904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800" b="1" dirty="0">
                <a:latin typeface="Dubai" panose="020B0503030403030204" pitchFamily="34" charset="-78"/>
                <a:cs typeface="Dubai" panose="020B0503030403030204" pitchFamily="34" charset="-78"/>
              </a:rPr>
              <a:t>4.1.	ANALYZE PROCESS</a:t>
            </a: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800" b="0" dirty="0">
                <a:latin typeface="Dubai" panose="020B0503030403030204" pitchFamily="34" charset="-78"/>
                <a:cs typeface="Dubai" panose="020B0503030403030204" pitchFamily="34" charset="-78"/>
              </a:rPr>
              <a:t>4.1.1.  DETAILED APPROPRIATE PROCESS MAP</a:t>
            </a: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800" b="0" dirty="0">
                <a:latin typeface="Dubai" panose="020B0503030403030204" pitchFamily="34" charset="-78"/>
                <a:cs typeface="Dubai" panose="020B0503030403030204" pitchFamily="34" charset="-78"/>
              </a:rPr>
              <a:t>4.1.2.  IDENTIFY WASTE</a:t>
            </a:r>
          </a:p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600" b="0" dirty="0">
                <a:latin typeface="Dubai" panose="020B0503030403030204" pitchFamily="34" charset="-78"/>
                <a:cs typeface="Dubai" panose="020B0503030403030204" pitchFamily="34" charset="-78"/>
              </a:rPr>
              <a:t>4.1.2.1.  VALUE-ADDING ACTIVITIES, </a:t>
            </a:r>
          </a:p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600" b="0" dirty="0">
                <a:latin typeface="Dubai" panose="020B0503030403030204" pitchFamily="34" charset="-78"/>
                <a:cs typeface="Dubai" panose="020B0503030403030204" pitchFamily="34" charset="-78"/>
              </a:rPr>
              <a:t>4.1.2.2.  NON-VALUE ADDING BUT NECESSARY ACTIVITIES</a:t>
            </a:r>
          </a:p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600" b="0" dirty="0">
                <a:latin typeface="Dubai" panose="020B0503030403030204" pitchFamily="34" charset="-78"/>
                <a:cs typeface="Dubai" panose="020B0503030403030204" pitchFamily="34" charset="-78"/>
              </a:rPr>
              <a:t>4.1.2.3.  WASTEFUL ACTIVITIES</a:t>
            </a: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800" b="0" dirty="0">
                <a:latin typeface="Dubai" panose="020B0503030403030204" pitchFamily="34" charset="-78"/>
                <a:cs typeface="Dubai" panose="020B0503030403030204" pitchFamily="34" charset="-78"/>
              </a:rPr>
              <a:t>4.1.3.  IDENTIFY CONSTRAINTS / BOTTLENECKS IN THE FLOW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800" b="1" dirty="0">
                <a:latin typeface="Dubai" panose="020B0503030403030204" pitchFamily="34" charset="-78"/>
                <a:cs typeface="Dubai" panose="020B0503030403030204" pitchFamily="34" charset="-78"/>
              </a:rPr>
              <a:t>4.2.	ANALYZE DATA</a:t>
            </a: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800" b="0" dirty="0">
                <a:latin typeface="Dubai" panose="020B0503030403030204" pitchFamily="34" charset="-78"/>
                <a:cs typeface="Dubai" panose="020B0503030403030204" pitchFamily="34" charset="-78"/>
              </a:rPr>
              <a:t>4.2.1.  APPROPRIATE PROCESS RISK ANALYSIS LIKE FMEA ETC..</a:t>
            </a: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800" b="0" dirty="0">
                <a:latin typeface="Dubai" panose="020B0503030403030204" pitchFamily="34" charset="-78"/>
                <a:cs typeface="Dubai" panose="020B0503030403030204" pitchFamily="34" charset="-78"/>
              </a:rPr>
              <a:t>4.2.2.  ROOT CAUSE IDENTIFICATION METHODS LIKE HYPOTHESIS TESTS</a:t>
            </a: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800" b="0" dirty="0">
                <a:latin typeface="Dubai" panose="020B0503030403030204" pitchFamily="34" charset="-78"/>
                <a:cs typeface="Dubai" panose="020B0503030403030204" pitchFamily="34" charset="-78"/>
              </a:rPr>
              <a:t>4.2.3.  USE OF APPROPRIATE DATA ANALYSIS TOOLS AND ROOT CAUSES VALIDATION</a:t>
            </a:r>
          </a:p>
        </p:txBody>
      </p:sp>
    </p:spTree>
    <p:extLst>
      <p:ext uri="{BB962C8B-B14F-4D97-AF65-F5344CB8AC3E}">
        <p14:creationId xmlns:p14="http://schemas.microsoft.com/office/powerpoint/2010/main" val="1540532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ZE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ECCC8FF-F3EC-E33D-E797-A195870A0308}"/>
              </a:ext>
            </a:extLst>
          </p:cNvPr>
          <p:cNvGrpSpPr/>
          <p:nvPr userDrawn="1"/>
        </p:nvGrpSpPr>
        <p:grpSpPr>
          <a:xfrm>
            <a:off x="0" y="612014"/>
            <a:ext cx="4937759" cy="556672"/>
            <a:chOff x="2356939" y="626528"/>
            <a:chExt cx="4937759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356939" y="626528"/>
              <a:ext cx="4937759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400" b="1" dirty="0">
                  <a:latin typeface="Dubai" panose="020B0503030403030204" pitchFamily="34" charset="-78"/>
                  <a:cs typeface="Dubai" panose="020B0503030403030204" pitchFamily="34" charset="-78"/>
                </a:rPr>
                <a:t> 4.1.    ANALYZE PROCESS</a:t>
              </a:r>
            </a:p>
          </p:txBody>
        </p:sp>
        <p:pic>
          <p:nvPicPr>
            <p:cNvPr id="2" name="Graphic 1" descr="Badge 4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2356939" y="626528"/>
              <a:ext cx="556672" cy="556672"/>
            </a:xfrm>
            <a:prstGeom prst="rect">
              <a:avLst/>
            </a:prstGeom>
          </p:spPr>
        </p:pic>
        <p:pic>
          <p:nvPicPr>
            <p:cNvPr id="4" name="Graphic 3" descr="Research with solid fill">
              <a:extLst>
                <a:ext uri="{FF2B5EF4-FFF2-40B4-BE49-F238E27FC236}">
                  <a16:creationId xmlns:a16="http://schemas.microsoft.com/office/drawing/2014/main" id="{139B7139-85BB-A90B-C531-3E07CF65F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10680" y="673886"/>
              <a:ext cx="461955" cy="461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8136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ZE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ECCC8FF-F3EC-E33D-E797-A195870A0308}"/>
              </a:ext>
            </a:extLst>
          </p:cNvPr>
          <p:cNvGrpSpPr/>
          <p:nvPr userDrawn="1"/>
        </p:nvGrpSpPr>
        <p:grpSpPr>
          <a:xfrm>
            <a:off x="0" y="553957"/>
            <a:ext cx="4632959" cy="556672"/>
            <a:chOff x="2356939" y="626528"/>
            <a:chExt cx="4632959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356939" y="626528"/>
              <a:ext cx="4632959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18000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400" b="1" dirty="0">
                  <a:latin typeface="Dubai" panose="020B0503030403030204" pitchFamily="34" charset="-78"/>
                  <a:cs typeface="Dubai" panose="020B0503030403030204" pitchFamily="34" charset="-78"/>
                </a:rPr>
                <a:t>4.2.      ANALYZE DATA</a:t>
              </a:r>
            </a:p>
          </p:txBody>
        </p:sp>
        <p:pic>
          <p:nvPicPr>
            <p:cNvPr id="2" name="Graphic 1" descr="Badge 4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2356939" y="626528"/>
              <a:ext cx="556672" cy="556672"/>
            </a:xfrm>
            <a:prstGeom prst="rect">
              <a:avLst/>
            </a:prstGeom>
          </p:spPr>
        </p:pic>
        <p:pic>
          <p:nvPicPr>
            <p:cNvPr id="4" name="Graphic 3" descr="Research with solid fill">
              <a:extLst>
                <a:ext uri="{FF2B5EF4-FFF2-40B4-BE49-F238E27FC236}">
                  <a16:creationId xmlns:a16="http://schemas.microsoft.com/office/drawing/2014/main" id="{139B7139-85BB-A90B-C531-3E07CF65F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44920" y="673886"/>
              <a:ext cx="461955" cy="461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5309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ove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F5B739D-2E1D-812B-BDF5-430C0039EF29}"/>
              </a:ext>
            </a:extLst>
          </p:cNvPr>
          <p:cNvSpPr/>
          <p:nvPr userDrawn="1"/>
        </p:nvSpPr>
        <p:spPr>
          <a:xfrm>
            <a:off x="174174" y="1067088"/>
            <a:ext cx="7124246" cy="8914400"/>
          </a:xfrm>
          <a:prstGeom prst="roundRect">
            <a:avLst>
              <a:gd name="adj" fmla="val 12816"/>
            </a:avLst>
          </a:prstGeom>
          <a:gradFill flip="none" rotWithShape="1">
            <a:gsLst>
              <a:gs pos="0">
                <a:srgbClr val="B18F59"/>
              </a:gs>
              <a:gs pos="50000">
                <a:srgbClr val="F1D086"/>
              </a:gs>
              <a:gs pos="100000">
                <a:srgbClr val="B08D58"/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08000" rIns="0" bIns="0" anchor="ctr">
            <a:noAutofit/>
          </a:bodyPr>
          <a:lstStyle/>
          <a:p>
            <a:pPr lvl="0" algn="ctr" defTabSz="1007943">
              <a:lnSpc>
                <a:spcPct val="90000"/>
              </a:lnSpc>
              <a:spcBef>
                <a:spcPct val="0"/>
              </a:spcBef>
              <a:buNone/>
            </a:pPr>
            <a:endParaRPr lang="en-AE" sz="2400" b="1">
              <a:solidFill>
                <a:schemeClr val="tx1"/>
              </a:solidFill>
              <a:latin typeface="Dubai" panose="020B0503030403030204" pitchFamily="34" charset="-78"/>
              <a:ea typeface="+mj-ea"/>
              <a:cs typeface="Dubai" panose="020B0503030403030204" pitchFamily="34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98FF93-A52E-0043-749C-C49931474CFC}"/>
              </a:ext>
            </a:extLst>
          </p:cNvPr>
          <p:cNvGrpSpPr/>
          <p:nvPr userDrawn="1"/>
        </p:nvGrpSpPr>
        <p:grpSpPr>
          <a:xfrm>
            <a:off x="2303778" y="626528"/>
            <a:ext cx="2952118" cy="556672"/>
            <a:chOff x="1467482" y="626528"/>
            <a:chExt cx="2952118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467482" y="626528"/>
              <a:ext cx="2952118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400" b="1" dirty="0">
                  <a:latin typeface="Dubai" panose="020B0503030403030204" pitchFamily="34" charset="-78"/>
                  <a:cs typeface="Dubai" panose="020B0503030403030204" pitchFamily="34" charset="-78"/>
                </a:rPr>
                <a:t>IMPROVE</a:t>
              </a:r>
            </a:p>
          </p:txBody>
        </p:sp>
        <p:pic>
          <p:nvPicPr>
            <p:cNvPr id="2" name="Graphic 1" descr="Badge 5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467482" y="626528"/>
              <a:ext cx="556672" cy="556672"/>
            </a:xfrm>
            <a:prstGeom prst="rect">
              <a:avLst/>
            </a:prstGeom>
          </p:spPr>
        </p:pic>
        <p:pic>
          <p:nvPicPr>
            <p:cNvPr id="4" name="Graphic 3" descr="Business Growth with solid fill">
              <a:extLst>
                <a:ext uri="{FF2B5EF4-FFF2-40B4-BE49-F238E27FC236}">
                  <a16:creationId xmlns:a16="http://schemas.microsoft.com/office/drawing/2014/main" id="{016DA650-B39F-828E-7AD4-71226302DB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25149" y="670559"/>
              <a:ext cx="512641" cy="512641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5F12F22-5495-046F-5BD2-83AE2049040E}"/>
              </a:ext>
            </a:extLst>
          </p:cNvPr>
          <p:cNvSpPr txBox="1"/>
          <p:nvPr userDrawn="1"/>
        </p:nvSpPr>
        <p:spPr>
          <a:xfrm>
            <a:off x="261255" y="1787995"/>
            <a:ext cx="7189533" cy="7952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800" b="1" dirty="0">
                <a:latin typeface="Dubai" panose="020B0503030403030204" pitchFamily="34" charset="-78"/>
                <a:cs typeface="Dubai" panose="020B0503030403030204" pitchFamily="34" charset="-78"/>
              </a:rPr>
              <a:t>5.1.	PILOT TRIALS BY USING THE DESIGN OF THE EXPERIMENT, ETC.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800" b="1" dirty="0">
                <a:latin typeface="Dubai" panose="020B0503030403030204" pitchFamily="34" charset="-78"/>
                <a:cs typeface="Dubai" panose="020B0503030403030204" pitchFamily="34" charset="-78"/>
              </a:rPr>
              <a:t>5.2.	POSSIBLE SOLUTIONS BASED ON ROOT CAUSE.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800" b="1" dirty="0">
                <a:latin typeface="Dubai" panose="020B0503030403030204" pitchFamily="34" charset="-78"/>
                <a:cs typeface="Dubai" panose="020B0503030403030204" pitchFamily="34" charset="-78"/>
              </a:rPr>
              <a:t>5.3.	USE CREATIVE / INNOVATIVE THINKING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800" b="1" dirty="0">
                <a:latin typeface="Dubai" panose="020B0503030403030204" pitchFamily="34" charset="-78"/>
                <a:cs typeface="Dubai" panose="020B0503030403030204" pitchFamily="34" charset="-78"/>
              </a:rPr>
              <a:t>5.4.	PRIORITIZE SOLUTIONS USING APPROPRIATE METHODS/CRITERIA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800" b="1" dirty="0">
                <a:latin typeface="Dubai" panose="020B0503030403030204" pitchFamily="34" charset="-78"/>
                <a:cs typeface="Dubai" panose="020B0503030403030204" pitchFamily="34" charset="-78"/>
              </a:rPr>
              <a:t>5.5.	PLAN FOR IMPLEMENTATION</a:t>
            </a:r>
          </a:p>
          <a:p>
            <a:pPr marL="457200" marR="0" lvl="1" indent="0" algn="l" defTabSz="4572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800" b="0" dirty="0">
                <a:latin typeface="Dubai" panose="020B0503030403030204" pitchFamily="34" charset="-78"/>
                <a:cs typeface="Dubai" panose="020B0503030403030204" pitchFamily="34" charset="-78"/>
              </a:rPr>
              <a:t>5.5.1. TRIAL RUNS / PILOT IMPLEMENTATION</a:t>
            </a:r>
          </a:p>
          <a:p>
            <a:pPr marL="914400" marR="0" lvl="2" indent="0" algn="l" defTabSz="4572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600" b="0" dirty="0">
                <a:latin typeface="Dubai" panose="020B0503030403030204" pitchFamily="34" charset="-78"/>
                <a:cs typeface="Dubai" panose="020B0503030403030204" pitchFamily="34" charset="-78"/>
              </a:rPr>
              <a:t>5.5.1.1. TRIAL / PILOT IMPLEMENTATION PLAN</a:t>
            </a:r>
          </a:p>
          <a:p>
            <a:pPr marL="914400" marR="0" lvl="2" indent="0" algn="l" defTabSz="4572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600" b="0" dirty="0">
                <a:latin typeface="Dubai" panose="020B0503030403030204" pitchFamily="34" charset="-78"/>
                <a:cs typeface="Dubai" panose="020B0503030403030204" pitchFamily="34" charset="-78"/>
              </a:rPr>
              <a:t>5.5.1.2. RISK ANALYSIS OF THE PILOT / TRIAL PLAN</a:t>
            </a:r>
          </a:p>
          <a:p>
            <a:pPr marL="914400" marR="0" lvl="2" indent="0" algn="l" defTabSz="4572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600" b="0" dirty="0">
                <a:latin typeface="Dubai" panose="020B0503030403030204" pitchFamily="34" charset="-78"/>
                <a:cs typeface="Dubai" panose="020B0503030403030204" pitchFamily="34" charset="-78"/>
              </a:rPr>
              <a:t>5.5.1.3. PLAN FOR MSA AND DATA COLLECTION</a:t>
            </a:r>
          </a:p>
          <a:p>
            <a:pPr marL="914400" marR="0" lvl="2" indent="0" algn="l" defTabSz="4572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600" b="0" dirty="0">
                <a:latin typeface="Dubai" panose="020B0503030403030204" pitchFamily="34" charset="-78"/>
                <a:cs typeface="Dubai" panose="020B0503030403030204" pitchFamily="34" charset="-78"/>
              </a:rPr>
              <a:t>5.5.1.4. METHOD TO EVIDENCE IMPROVEMENT</a:t>
            </a:r>
          </a:p>
          <a:p>
            <a:pPr marL="457200" marR="0" lvl="1" indent="0" algn="l" defTabSz="4572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800" b="0" dirty="0">
                <a:latin typeface="Dubai" panose="020B0503030403030204" pitchFamily="34" charset="-78"/>
                <a:cs typeface="Dubai" panose="020B0503030403030204" pitchFamily="34" charset="-78"/>
              </a:rPr>
              <a:t>5.5.2. FULL-SCALE IMPLEMENTATION PLAN, WITH PHASES AS APPROPRIATE</a:t>
            </a:r>
          </a:p>
          <a:p>
            <a:pPr marL="457200" marR="0" lvl="1" indent="0" algn="l" defTabSz="4572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800" b="0" dirty="0">
                <a:latin typeface="Dubai" panose="020B0503030403030204" pitchFamily="34" charset="-78"/>
                <a:cs typeface="Dubai" panose="020B0503030403030204" pitchFamily="34" charset="-78"/>
              </a:rPr>
              <a:t>5.5.3. RISK ANALYSIS OF THE FULL-SCALE IMPLEMENTATION</a:t>
            </a:r>
          </a:p>
          <a:p>
            <a:pPr marL="457200" marR="0" lvl="1" indent="0" algn="l" defTabSz="4572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800" b="0" dirty="0">
                <a:latin typeface="Dubai" panose="020B0503030403030204" pitchFamily="34" charset="-78"/>
                <a:cs typeface="Dubai" panose="020B0503030403030204" pitchFamily="34" charset="-78"/>
              </a:rPr>
              <a:t>5.5.4. HANDING OVER THE PROCESS TO THE PROCESS OWNER.</a:t>
            </a:r>
          </a:p>
        </p:txBody>
      </p:sp>
    </p:spTree>
    <p:extLst>
      <p:ext uri="{BB962C8B-B14F-4D97-AF65-F5344CB8AC3E}">
        <p14:creationId xmlns:p14="http://schemas.microsoft.com/office/powerpoint/2010/main" val="4144608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ove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798FF93-A52E-0043-749C-C49931474CFC}"/>
              </a:ext>
            </a:extLst>
          </p:cNvPr>
          <p:cNvGrpSpPr/>
          <p:nvPr userDrawn="1"/>
        </p:nvGrpSpPr>
        <p:grpSpPr>
          <a:xfrm>
            <a:off x="0" y="507258"/>
            <a:ext cx="2952118" cy="556672"/>
            <a:chOff x="1467482" y="626528"/>
            <a:chExt cx="2952118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467482" y="626528"/>
              <a:ext cx="2952118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400" b="1" dirty="0">
                  <a:latin typeface="Dubai" panose="020B0503030403030204" pitchFamily="34" charset="-78"/>
                  <a:cs typeface="Dubai" panose="020B0503030403030204" pitchFamily="34" charset="-78"/>
                </a:rPr>
                <a:t>IMPROVE</a:t>
              </a:r>
            </a:p>
          </p:txBody>
        </p:sp>
        <p:pic>
          <p:nvPicPr>
            <p:cNvPr id="2" name="Graphic 1" descr="Badge 5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467482" y="626528"/>
              <a:ext cx="556672" cy="556672"/>
            </a:xfrm>
            <a:prstGeom prst="rect">
              <a:avLst/>
            </a:prstGeom>
          </p:spPr>
        </p:pic>
        <p:pic>
          <p:nvPicPr>
            <p:cNvPr id="4" name="Graphic 3" descr="Business Growth with solid fill">
              <a:extLst>
                <a:ext uri="{FF2B5EF4-FFF2-40B4-BE49-F238E27FC236}">
                  <a16:creationId xmlns:a16="http://schemas.microsoft.com/office/drawing/2014/main" id="{016DA650-B39F-828E-7AD4-71226302DB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25149" y="670559"/>
              <a:ext cx="512641" cy="512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6363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8153CD6-67F4-0810-689F-A8FC1BF992C5}"/>
              </a:ext>
            </a:extLst>
          </p:cNvPr>
          <p:cNvSpPr/>
          <p:nvPr userDrawn="1"/>
        </p:nvSpPr>
        <p:spPr>
          <a:xfrm>
            <a:off x="174174" y="1067087"/>
            <a:ext cx="7124246" cy="3550633"/>
          </a:xfrm>
          <a:prstGeom prst="roundRect">
            <a:avLst/>
          </a:prstGeom>
          <a:gradFill flip="none" rotWithShape="1">
            <a:gsLst>
              <a:gs pos="0">
                <a:srgbClr val="B18F59"/>
              </a:gs>
              <a:gs pos="50000">
                <a:srgbClr val="F1D086"/>
              </a:gs>
              <a:gs pos="100000">
                <a:srgbClr val="B08D58"/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08000" rIns="0" bIns="0" anchor="ctr">
            <a:noAutofit/>
          </a:bodyPr>
          <a:lstStyle/>
          <a:p>
            <a:pPr lvl="0" algn="ctr" defTabSz="1007943">
              <a:lnSpc>
                <a:spcPct val="90000"/>
              </a:lnSpc>
              <a:spcBef>
                <a:spcPct val="0"/>
              </a:spcBef>
              <a:buNone/>
            </a:pPr>
            <a:endParaRPr lang="en-AE" sz="2400" b="1">
              <a:solidFill>
                <a:schemeClr val="tx1"/>
              </a:solidFill>
              <a:latin typeface="Dubai" panose="020B0503030403030204" pitchFamily="34" charset="-78"/>
              <a:ea typeface="+mj-ea"/>
              <a:cs typeface="Dubai" panose="020B0503030403030204" pitchFamily="34" charset="-78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A305D0B-AC4B-4B3C-6982-9735DD7923E5}"/>
              </a:ext>
            </a:extLst>
          </p:cNvPr>
          <p:cNvGrpSpPr/>
          <p:nvPr userDrawn="1"/>
        </p:nvGrpSpPr>
        <p:grpSpPr>
          <a:xfrm>
            <a:off x="2185826" y="626528"/>
            <a:ext cx="3188023" cy="556672"/>
            <a:chOff x="762185" y="626528"/>
            <a:chExt cx="3188023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62185" y="626528"/>
              <a:ext cx="3188023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400" b="1" dirty="0">
                  <a:latin typeface="Dubai" panose="020B0503030403030204" pitchFamily="34" charset="-78"/>
                  <a:cs typeface="Dubai" panose="020B0503030403030204" pitchFamily="34" charset="-78"/>
                </a:rPr>
                <a:t>CONTROL</a:t>
              </a:r>
            </a:p>
          </p:txBody>
        </p:sp>
        <p:pic>
          <p:nvPicPr>
            <p:cNvPr id="2" name="Graphic 1" descr="Badge 6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762186" y="626528"/>
              <a:ext cx="556672" cy="556672"/>
            </a:xfrm>
            <a:prstGeom prst="rect">
              <a:avLst/>
            </a:prstGeom>
          </p:spPr>
        </p:pic>
        <p:pic>
          <p:nvPicPr>
            <p:cNvPr id="4" name="Graphic 3" descr="Clipboard Badge with solid fill">
              <a:extLst>
                <a:ext uri="{FF2B5EF4-FFF2-40B4-BE49-F238E27FC236}">
                  <a16:creationId xmlns:a16="http://schemas.microsoft.com/office/drawing/2014/main" id="{519354B7-BE38-72B3-7289-A6406D4EE8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57536" y="650912"/>
              <a:ext cx="494144" cy="494144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974AE1D-96F7-D22C-109A-0F603CFBC24B}"/>
              </a:ext>
            </a:extLst>
          </p:cNvPr>
          <p:cNvSpPr txBox="1"/>
          <p:nvPr userDrawn="1"/>
        </p:nvSpPr>
        <p:spPr>
          <a:xfrm>
            <a:off x="602297" y="1445867"/>
            <a:ext cx="6355080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800" b="1" dirty="0">
                <a:latin typeface="Dubai" panose="020B0503030403030204" pitchFamily="34" charset="-78"/>
                <a:cs typeface="Dubai" panose="020B0503030403030204" pitchFamily="34" charset="-78"/>
              </a:rPr>
              <a:t>6.1.	DOCUMENT / AMEND PROCEDURES, STANDARDS, WORK INSTRUCTIONS INCORPORATING THE IMPROVEMENTS IN THE PROCESS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800" b="1" dirty="0">
                <a:latin typeface="Dubai" panose="020B0503030403030204" pitchFamily="34" charset="-78"/>
                <a:cs typeface="Dubai" panose="020B0503030403030204" pitchFamily="34" charset="-78"/>
              </a:rPr>
              <a:t>6.2.	DEFINE APPROPRIATE CONTROL PLANS FOR XS AND YS LIKE AUDITS, MISTAKE PROOFING, CONTROL CHARTS, ETC.</a:t>
            </a:r>
          </a:p>
        </p:txBody>
      </p:sp>
    </p:spTree>
    <p:extLst>
      <p:ext uri="{BB962C8B-B14F-4D97-AF65-F5344CB8AC3E}">
        <p14:creationId xmlns:p14="http://schemas.microsoft.com/office/powerpoint/2010/main" val="3949814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A305D0B-AC4B-4B3C-6982-9735DD7923E5}"/>
              </a:ext>
            </a:extLst>
          </p:cNvPr>
          <p:cNvGrpSpPr/>
          <p:nvPr userDrawn="1"/>
        </p:nvGrpSpPr>
        <p:grpSpPr>
          <a:xfrm>
            <a:off x="0" y="573519"/>
            <a:ext cx="3188023" cy="556672"/>
            <a:chOff x="762185" y="626528"/>
            <a:chExt cx="3188023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62185" y="626528"/>
              <a:ext cx="3188023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400" b="1" dirty="0">
                  <a:latin typeface="Dubai" panose="020B0503030403030204" pitchFamily="34" charset="-78"/>
                  <a:cs typeface="Dubai" panose="020B0503030403030204" pitchFamily="34" charset="-78"/>
                </a:rPr>
                <a:t>CONTROL</a:t>
              </a:r>
            </a:p>
          </p:txBody>
        </p:sp>
        <p:pic>
          <p:nvPicPr>
            <p:cNvPr id="2" name="Graphic 1" descr="Badge 6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762186" y="626528"/>
              <a:ext cx="556672" cy="556672"/>
            </a:xfrm>
            <a:prstGeom prst="rect">
              <a:avLst/>
            </a:prstGeom>
          </p:spPr>
        </p:pic>
        <p:pic>
          <p:nvPicPr>
            <p:cNvPr id="4" name="Graphic 3" descr="Clipboard Badge with solid fill">
              <a:extLst>
                <a:ext uri="{FF2B5EF4-FFF2-40B4-BE49-F238E27FC236}">
                  <a16:creationId xmlns:a16="http://schemas.microsoft.com/office/drawing/2014/main" id="{519354B7-BE38-72B3-7289-A6406D4EE8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57536" y="650912"/>
              <a:ext cx="494144" cy="4941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1803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EFITS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7C93EBE-E616-5751-A022-FC4E0D8C19A5}"/>
              </a:ext>
            </a:extLst>
          </p:cNvPr>
          <p:cNvSpPr/>
          <p:nvPr userDrawn="1"/>
        </p:nvSpPr>
        <p:spPr>
          <a:xfrm>
            <a:off x="174174" y="1067088"/>
            <a:ext cx="7124246" cy="2422872"/>
          </a:xfrm>
          <a:prstGeom prst="roundRect">
            <a:avLst/>
          </a:prstGeom>
          <a:gradFill flip="none" rotWithShape="1">
            <a:gsLst>
              <a:gs pos="0">
                <a:srgbClr val="B18F59"/>
              </a:gs>
              <a:gs pos="50000">
                <a:srgbClr val="F1D086"/>
              </a:gs>
              <a:gs pos="100000">
                <a:srgbClr val="B08D58"/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08000" rIns="0" bIns="0" anchor="ctr">
            <a:noAutofit/>
          </a:bodyPr>
          <a:lstStyle/>
          <a:p>
            <a:pPr lvl="0" algn="ctr" defTabSz="1007943">
              <a:lnSpc>
                <a:spcPct val="90000"/>
              </a:lnSpc>
              <a:spcBef>
                <a:spcPct val="0"/>
              </a:spcBef>
              <a:buNone/>
            </a:pPr>
            <a:endParaRPr lang="en-AE" sz="2400" b="1">
              <a:solidFill>
                <a:schemeClr val="tx1"/>
              </a:solidFill>
              <a:latin typeface="Dubai" panose="020B0503030403030204" pitchFamily="34" charset="-78"/>
              <a:ea typeface="+mj-ea"/>
              <a:cs typeface="Dubai" panose="020B0503030403030204" pitchFamily="34" charset="-78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E01BDB8-9D1E-6027-481D-8F29A1896D46}"/>
              </a:ext>
            </a:extLst>
          </p:cNvPr>
          <p:cNvGrpSpPr/>
          <p:nvPr userDrawn="1"/>
        </p:nvGrpSpPr>
        <p:grpSpPr>
          <a:xfrm>
            <a:off x="2021234" y="626528"/>
            <a:ext cx="3517207" cy="556672"/>
            <a:chOff x="841433" y="626528"/>
            <a:chExt cx="3517207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41433" y="626528"/>
              <a:ext cx="3517207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400" b="1" dirty="0">
                  <a:latin typeface="Dubai" panose="020B0503030403030204" pitchFamily="34" charset="-78"/>
                  <a:cs typeface="Dubai" panose="020B0503030403030204" pitchFamily="34" charset="-78"/>
                </a:rPr>
                <a:t>BENEFITS</a:t>
              </a:r>
            </a:p>
          </p:txBody>
        </p:sp>
        <p:pic>
          <p:nvPicPr>
            <p:cNvPr id="2" name="Graphic 1" descr="Badge 7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841433" y="626528"/>
              <a:ext cx="570795" cy="556672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B4DEA8E-E5E2-09B3-0486-46B5B1FB5C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28522" y="699337"/>
              <a:ext cx="504226" cy="411054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9DAD69F-4FBF-08CC-CEB5-7981A573A4EA}"/>
              </a:ext>
            </a:extLst>
          </p:cNvPr>
          <p:cNvSpPr txBox="1"/>
          <p:nvPr userDrawn="1"/>
        </p:nvSpPr>
        <p:spPr>
          <a:xfrm>
            <a:off x="459393" y="1435985"/>
            <a:ext cx="6640888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800" b="1" dirty="0">
                <a:latin typeface="Dubai" panose="020B0503030403030204" pitchFamily="34" charset="-78"/>
                <a:cs typeface="Dubai" panose="020B0503030403030204" pitchFamily="34" charset="-78"/>
              </a:rPr>
              <a:t>7.1.	WHAT ARE THE IDENTIFIED AND VALIDATED FINANCIAL BENEFITS OF THE PROJECT?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800" b="1" dirty="0">
                <a:latin typeface="Dubai" panose="020B0503030403030204" pitchFamily="34" charset="-78"/>
                <a:cs typeface="Dubai" panose="020B0503030403030204" pitchFamily="34" charset="-78"/>
              </a:rPr>
              <a:t>7.2.	WHAT ARE THE INTANGIBLE BENEFITS OF THE PROJECT?</a:t>
            </a:r>
          </a:p>
        </p:txBody>
      </p:sp>
    </p:spTree>
    <p:extLst>
      <p:ext uri="{BB962C8B-B14F-4D97-AF65-F5344CB8AC3E}">
        <p14:creationId xmlns:p14="http://schemas.microsoft.com/office/powerpoint/2010/main" val="271099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262DEEAA-ADA2-6D98-0BC8-578982B9B64B}"/>
              </a:ext>
            </a:extLst>
          </p:cNvPr>
          <p:cNvSpPr/>
          <p:nvPr userDrawn="1"/>
        </p:nvSpPr>
        <p:spPr>
          <a:xfrm>
            <a:off x="2240645" y="610182"/>
            <a:ext cx="3078384" cy="440644"/>
          </a:xfrm>
          <a:prstGeom prst="round2DiagRect">
            <a:avLst>
              <a:gd name="adj1" fmla="val 38191"/>
              <a:gd name="adj2" fmla="val 0"/>
            </a:avLst>
          </a:prstGeom>
          <a:solidFill>
            <a:srgbClr val="B320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>
            <a:spAutoFit/>
          </a:bodyPr>
          <a:lstStyle/>
          <a:p>
            <a:pPr algn="ctr"/>
            <a:r>
              <a:rPr lang="en-US" sz="2000" b="1" i="0" cap="none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Notes</a:t>
            </a:r>
            <a:endParaRPr lang="ar-SA" sz="2000" b="1" i="0" cap="none" spc="50" dirty="0">
              <a:ln w="9525" cmpd="sng">
                <a:noFill/>
                <a:prstDash val="solid"/>
              </a:ln>
              <a:solidFill>
                <a:schemeClr val="bg1"/>
              </a:solidFill>
              <a:effectLst/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F92113-9D9E-BE99-A3A5-F3644C32AADD}"/>
              </a:ext>
            </a:extLst>
          </p:cNvPr>
          <p:cNvSpPr/>
          <p:nvPr userDrawn="1"/>
        </p:nvSpPr>
        <p:spPr>
          <a:xfrm>
            <a:off x="1063318" y="9903317"/>
            <a:ext cx="6111365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I declare that I have read the above notes.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2BFD0F-C48A-B282-FB7B-6C5ECDE3E60F}"/>
              </a:ext>
            </a:extLst>
          </p:cNvPr>
          <p:cNvSpPr/>
          <p:nvPr userDrawn="1"/>
        </p:nvSpPr>
        <p:spPr>
          <a:xfrm>
            <a:off x="687087" y="9863171"/>
            <a:ext cx="387989" cy="3171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3CF05C-CBC0-B321-5BA3-CB42CBE95229}"/>
              </a:ext>
            </a:extLst>
          </p:cNvPr>
          <p:cNvSpPr/>
          <p:nvPr userDrawn="1"/>
        </p:nvSpPr>
        <p:spPr>
          <a:xfrm>
            <a:off x="585489" y="10209346"/>
            <a:ext cx="19348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0" i="1" dirty="0">
                <a:solidFill>
                  <a:srgbClr val="FF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* Please fill the box with black </a:t>
            </a:r>
            <a:r>
              <a:rPr lang="en-US" sz="900" b="0" i="1" dirty="0" err="1">
                <a:solidFill>
                  <a:srgbClr val="FF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colour</a:t>
            </a:r>
            <a:endParaRPr lang="en-US" sz="900" b="0" i="1" dirty="0">
              <a:solidFill>
                <a:srgbClr val="FF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8EC9F3-4AA0-3619-B8B7-31A91CF39AA3}"/>
              </a:ext>
            </a:extLst>
          </p:cNvPr>
          <p:cNvSpPr txBox="1"/>
          <p:nvPr userDrawn="1"/>
        </p:nvSpPr>
        <p:spPr>
          <a:xfrm>
            <a:off x="506257" y="1384666"/>
            <a:ext cx="6547159" cy="8251091"/>
          </a:xfrm>
          <a:prstGeom prst="roundRect">
            <a:avLst>
              <a:gd name="adj" fmla="val 4142"/>
            </a:avLst>
          </a:prstGeom>
          <a:solidFill>
            <a:schemeClr val="bg1">
              <a:alpha val="60000"/>
            </a:schemeClr>
          </a:solidFill>
          <a:ln>
            <a:solidFill>
              <a:srgbClr val="866A42"/>
            </a:solidFill>
          </a:ln>
          <a:effectLst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Please appoint a main contact person authorized to communicate with the Dubai Quality Group (DQG) team regarding your submission.</a:t>
            </a:r>
          </a:p>
          <a:p>
            <a:pPr marL="22860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 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The DQG team will notify only this designated contact regarding the date of the online interview scheduled between your team and the assessors.</a:t>
            </a:r>
          </a:p>
          <a:p>
            <a:pPr marL="22860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 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The main contact will coordinate with his team internally, as the DQG’s team will not communicate with the applicant’s team.</a:t>
            </a:r>
          </a:p>
          <a:p>
            <a:pPr marL="22860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 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The assessors' team will decide the date of the online interview, and the applicant’s main contact will receive an email notification at least three days in advance.</a:t>
            </a:r>
          </a:p>
          <a:p>
            <a:pPr marL="22860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 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The interview will only be rescheduled under certain circumstances due to the mutual agreement of both parties.</a:t>
            </a:r>
          </a:p>
          <a:p>
            <a:pPr marL="22860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 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Please ensure that the submission file is submitted through the award's website.</a:t>
            </a:r>
          </a:p>
          <a:p>
            <a:pPr marL="45720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 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Submission fees will be paid online via the website or through bank transfer.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 startAt="7"/>
            </a:pPr>
            <a:endParaRPr lang="en-US" sz="1800" b="1" i="0" dirty="0">
              <a:solidFill>
                <a:srgbClr val="000000"/>
              </a:solidFill>
              <a:effectLst/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All the criteria &amp; sub-criteria are required to be covered.</a:t>
            </a:r>
          </a:p>
        </p:txBody>
      </p:sp>
    </p:spTree>
    <p:extLst>
      <p:ext uri="{BB962C8B-B14F-4D97-AF65-F5344CB8AC3E}">
        <p14:creationId xmlns:p14="http://schemas.microsoft.com/office/powerpoint/2010/main" val="3390129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EFITS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E01BDB8-9D1E-6027-481D-8F29A1896D46}"/>
              </a:ext>
            </a:extLst>
          </p:cNvPr>
          <p:cNvGrpSpPr/>
          <p:nvPr userDrawn="1"/>
        </p:nvGrpSpPr>
        <p:grpSpPr>
          <a:xfrm>
            <a:off x="0" y="600023"/>
            <a:ext cx="3517207" cy="556672"/>
            <a:chOff x="841433" y="626528"/>
            <a:chExt cx="3517207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41433" y="626528"/>
              <a:ext cx="3517207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400" b="1" dirty="0">
                  <a:latin typeface="Dubai" panose="020B0503030403030204" pitchFamily="34" charset="-78"/>
                  <a:cs typeface="Dubai" panose="020B0503030403030204" pitchFamily="34" charset="-78"/>
                </a:rPr>
                <a:t>BENEFITS</a:t>
              </a:r>
            </a:p>
          </p:txBody>
        </p:sp>
        <p:pic>
          <p:nvPicPr>
            <p:cNvPr id="2" name="Graphic 1" descr="Badge 7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841433" y="626528"/>
              <a:ext cx="570795" cy="556672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B4DEA8E-E5E2-09B3-0486-46B5B1FB5C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28522" y="699337"/>
              <a:ext cx="504226" cy="411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7226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LICATION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EEDA86E-FD30-57E3-C679-B193294992F1}"/>
              </a:ext>
            </a:extLst>
          </p:cNvPr>
          <p:cNvSpPr/>
          <p:nvPr userDrawn="1"/>
        </p:nvSpPr>
        <p:spPr>
          <a:xfrm>
            <a:off x="968769" y="1067088"/>
            <a:ext cx="5622135" cy="1767552"/>
          </a:xfrm>
          <a:prstGeom prst="roundRect">
            <a:avLst/>
          </a:prstGeom>
          <a:gradFill flip="none" rotWithShape="1">
            <a:gsLst>
              <a:gs pos="0">
                <a:srgbClr val="B18F59"/>
              </a:gs>
              <a:gs pos="50000">
                <a:srgbClr val="F1D086"/>
              </a:gs>
              <a:gs pos="100000">
                <a:srgbClr val="B08D58"/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08000" rIns="0" bIns="0" anchor="ctr">
            <a:noAutofit/>
          </a:bodyPr>
          <a:lstStyle/>
          <a:p>
            <a:pPr lvl="0" algn="ctr" defTabSz="1007943">
              <a:lnSpc>
                <a:spcPct val="90000"/>
              </a:lnSpc>
              <a:spcBef>
                <a:spcPct val="0"/>
              </a:spcBef>
              <a:buNone/>
            </a:pPr>
            <a:endParaRPr lang="en-AE" sz="2400" b="1">
              <a:solidFill>
                <a:schemeClr val="tx1"/>
              </a:solidFill>
              <a:latin typeface="Dubai" panose="020B0503030403030204" pitchFamily="34" charset="-78"/>
              <a:ea typeface="+mj-ea"/>
              <a:cs typeface="Dubai" panose="020B0503030403030204" pitchFamily="34" charset="-78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F7DB525-F445-85D8-3438-58A9E1610C82}"/>
              </a:ext>
            </a:extLst>
          </p:cNvPr>
          <p:cNvGrpSpPr/>
          <p:nvPr userDrawn="1"/>
        </p:nvGrpSpPr>
        <p:grpSpPr>
          <a:xfrm>
            <a:off x="1234487" y="626528"/>
            <a:ext cx="5090700" cy="556672"/>
            <a:chOff x="1352772" y="626528"/>
            <a:chExt cx="5090700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352772" y="626528"/>
              <a:ext cx="5090700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400" b="1" dirty="0">
                  <a:latin typeface="Dubai" panose="020B0503030403030204" pitchFamily="34" charset="-78"/>
                  <a:cs typeface="Dubai" panose="020B0503030403030204" pitchFamily="34" charset="-78"/>
                </a:rPr>
                <a:t> REPLICATION POTENTIAL</a:t>
              </a:r>
            </a:p>
          </p:txBody>
        </p:sp>
        <p:pic>
          <p:nvPicPr>
            <p:cNvPr id="2" name="Graphic 1" descr="Badge 8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352772" y="626528"/>
              <a:ext cx="556672" cy="556672"/>
            </a:xfrm>
            <a:prstGeom prst="rect">
              <a:avLst/>
            </a:prstGeom>
          </p:spPr>
        </p:pic>
        <p:pic>
          <p:nvPicPr>
            <p:cNvPr id="7" name="Graphic 6" descr="Circles with arrows with solid fill">
              <a:extLst>
                <a:ext uri="{FF2B5EF4-FFF2-40B4-BE49-F238E27FC236}">
                  <a16:creationId xmlns:a16="http://schemas.microsoft.com/office/drawing/2014/main" id="{74A88981-6EE5-9DAB-4B98-4A89554B31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11227" y="626528"/>
              <a:ext cx="556110" cy="55611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AA787E8-2230-2DE9-CC83-CE19B54F1A12}"/>
              </a:ext>
            </a:extLst>
          </p:cNvPr>
          <p:cNvSpPr txBox="1"/>
          <p:nvPr userDrawn="1"/>
        </p:nvSpPr>
        <p:spPr>
          <a:xfrm>
            <a:off x="1289922" y="1385324"/>
            <a:ext cx="497982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latin typeface="Dubai" panose="020B0503030403030204" pitchFamily="34" charset="-78"/>
                <a:cs typeface="Dubai" panose="020B0503030403030204" pitchFamily="34" charset="-78"/>
              </a:rPr>
              <a:t>8.1.	CAN THIS PROJECT BE REPLICATED? WERE REPLICATIONS ALREADY CARRIED OUT?</a:t>
            </a:r>
          </a:p>
        </p:txBody>
      </p:sp>
    </p:spTree>
    <p:extLst>
      <p:ext uri="{BB962C8B-B14F-4D97-AF65-F5344CB8AC3E}">
        <p14:creationId xmlns:p14="http://schemas.microsoft.com/office/powerpoint/2010/main" val="3603099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LICATION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F7DB525-F445-85D8-3438-58A9E1610C82}"/>
              </a:ext>
            </a:extLst>
          </p:cNvPr>
          <p:cNvGrpSpPr/>
          <p:nvPr userDrawn="1"/>
        </p:nvGrpSpPr>
        <p:grpSpPr>
          <a:xfrm>
            <a:off x="0" y="560268"/>
            <a:ext cx="5090700" cy="556672"/>
            <a:chOff x="1352772" y="626528"/>
            <a:chExt cx="5090700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352772" y="626528"/>
              <a:ext cx="5090700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400" b="1" dirty="0">
                  <a:latin typeface="Dubai" panose="020B0503030403030204" pitchFamily="34" charset="-78"/>
                  <a:cs typeface="Dubai" panose="020B0503030403030204" pitchFamily="34" charset="-78"/>
                </a:rPr>
                <a:t> REPLICATION POTENTIAL</a:t>
              </a:r>
            </a:p>
          </p:txBody>
        </p:sp>
        <p:pic>
          <p:nvPicPr>
            <p:cNvPr id="2" name="Graphic 1" descr="Badge 8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352772" y="626528"/>
              <a:ext cx="556672" cy="556672"/>
            </a:xfrm>
            <a:prstGeom prst="rect">
              <a:avLst/>
            </a:prstGeom>
          </p:spPr>
        </p:pic>
        <p:pic>
          <p:nvPicPr>
            <p:cNvPr id="7" name="Graphic 6" descr="Circles with arrows with solid fill">
              <a:extLst>
                <a:ext uri="{FF2B5EF4-FFF2-40B4-BE49-F238E27FC236}">
                  <a16:creationId xmlns:a16="http://schemas.microsoft.com/office/drawing/2014/main" id="{74A88981-6EE5-9DAB-4B98-4A89554B31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11227" y="626528"/>
              <a:ext cx="556110" cy="5561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7055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245721A-98B3-BCCE-900B-A28F447A3D74}"/>
              </a:ext>
            </a:extLst>
          </p:cNvPr>
          <p:cNvSpPr/>
          <p:nvPr userDrawn="1"/>
        </p:nvSpPr>
        <p:spPr>
          <a:xfrm>
            <a:off x="174174" y="1067088"/>
            <a:ext cx="7124246" cy="2971512"/>
          </a:xfrm>
          <a:prstGeom prst="roundRect">
            <a:avLst/>
          </a:prstGeom>
          <a:gradFill flip="none" rotWithShape="1">
            <a:gsLst>
              <a:gs pos="0">
                <a:srgbClr val="B18F59"/>
              </a:gs>
              <a:gs pos="50000">
                <a:srgbClr val="F1D086"/>
              </a:gs>
              <a:gs pos="100000">
                <a:srgbClr val="B08D58"/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08000" rIns="0" bIns="0" anchor="ctr">
            <a:noAutofit/>
          </a:bodyPr>
          <a:lstStyle/>
          <a:p>
            <a:pPr lvl="0" algn="ctr" defTabSz="1007943">
              <a:lnSpc>
                <a:spcPct val="90000"/>
              </a:lnSpc>
              <a:spcBef>
                <a:spcPct val="0"/>
              </a:spcBef>
              <a:buNone/>
            </a:pPr>
            <a:endParaRPr lang="en-AE" sz="2400" b="1">
              <a:solidFill>
                <a:schemeClr val="tx1"/>
              </a:solidFill>
              <a:latin typeface="Dubai" panose="020B0503030403030204" pitchFamily="34" charset="-78"/>
              <a:ea typeface="+mj-ea"/>
              <a:cs typeface="Dubai" panose="020B0503030403030204" pitchFamily="34" charset="-78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3E2F08-D222-E97B-9C94-BE5EE1C460C7}"/>
              </a:ext>
            </a:extLst>
          </p:cNvPr>
          <p:cNvGrpSpPr/>
          <p:nvPr userDrawn="1"/>
        </p:nvGrpSpPr>
        <p:grpSpPr>
          <a:xfrm>
            <a:off x="868348" y="616368"/>
            <a:ext cx="5822978" cy="556672"/>
            <a:chOff x="65758" y="616368"/>
            <a:chExt cx="5822978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758" y="616368"/>
              <a:ext cx="5822978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400" b="1" dirty="0">
                  <a:latin typeface="Dubai" panose="020B0503030403030204" pitchFamily="34" charset="-78"/>
                  <a:cs typeface="Dubai" panose="020B0503030403030204" pitchFamily="34" charset="-78"/>
                </a:rPr>
                <a:t> SUMMARY OF IMPROVEMENT</a:t>
              </a:r>
            </a:p>
          </p:txBody>
        </p:sp>
        <p:pic>
          <p:nvPicPr>
            <p:cNvPr id="2" name="Graphic 1" descr="Badge 9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65758" y="616368"/>
              <a:ext cx="556672" cy="556672"/>
            </a:xfrm>
            <a:prstGeom prst="rect">
              <a:avLst/>
            </a:prstGeom>
          </p:spPr>
        </p:pic>
        <p:pic>
          <p:nvPicPr>
            <p:cNvPr id="7" name="Graphic 6" descr="Bar graph with upward trend with solid fill">
              <a:extLst>
                <a:ext uri="{FF2B5EF4-FFF2-40B4-BE49-F238E27FC236}">
                  <a16:creationId xmlns:a16="http://schemas.microsoft.com/office/drawing/2014/main" id="{E84CA455-8C00-1617-31A3-8A7C4B06A2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15713" y="682336"/>
              <a:ext cx="424736" cy="42473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C53F509-8E45-1026-A3FF-AB84000B4FB9}"/>
              </a:ext>
            </a:extLst>
          </p:cNvPr>
          <p:cNvSpPr txBox="1"/>
          <p:nvPr userDrawn="1"/>
        </p:nvSpPr>
        <p:spPr>
          <a:xfrm>
            <a:off x="367454" y="1386736"/>
            <a:ext cx="6737685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lnSpc>
                <a:spcPct val="200000"/>
              </a:lnSpc>
              <a:buFont typeface="+mj-lt"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9.1.	“BEFORE” AND “AFTER” SITUATION COMPARISON</a:t>
            </a:r>
          </a:p>
          <a:p>
            <a:pPr marL="0" indent="0" algn="l">
              <a:lnSpc>
                <a:spcPct val="200000"/>
              </a:lnSpc>
              <a:buFont typeface="+mj-lt"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9.2.	TANGIBLE/INTANGIBLE BENEFITS</a:t>
            </a:r>
          </a:p>
          <a:p>
            <a:pPr marL="0" indent="0" algn="l">
              <a:lnSpc>
                <a:spcPct val="200000"/>
              </a:lnSpc>
              <a:buFont typeface="+mj-lt"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9.3.	LESSONS LEARNT</a:t>
            </a:r>
          </a:p>
          <a:p>
            <a:pPr marL="0" indent="0" algn="l">
              <a:lnSpc>
                <a:spcPct val="200000"/>
              </a:lnSpc>
              <a:buFont typeface="+mj-lt"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9.4.	REPLICATION CARRIED OUT /OPPORTUNITIES IDENTIFIED</a:t>
            </a:r>
          </a:p>
        </p:txBody>
      </p:sp>
    </p:spTree>
    <p:extLst>
      <p:ext uri="{BB962C8B-B14F-4D97-AF65-F5344CB8AC3E}">
        <p14:creationId xmlns:p14="http://schemas.microsoft.com/office/powerpoint/2010/main" val="1923105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03E2F08-D222-E97B-9C94-BE5EE1C460C7}"/>
              </a:ext>
            </a:extLst>
          </p:cNvPr>
          <p:cNvGrpSpPr/>
          <p:nvPr userDrawn="1"/>
        </p:nvGrpSpPr>
        <p:grpSpPr>
          <a:xfrm>
            <a:off x="0" y="563359"/>
            <a:ext cx="5822978" cy="556672"/>
            <a:chOff x="65758" y="616368"/>
            <a:chExt cx="5822978" cy="55667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4CFF635-83B3-3EBC-1AE6-AC33F93F09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758" y="616368"/>
              <a:ext cx="5822978" cy="5566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 anchor="ctr">
              <a:noAutofit/>
            </a:bodyPr>
            <a:lstStyle>
              <a:lvl1pPr algn="l" defTabSz="1007943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en-US" sz="2400" b="1" dirty="0">
                  <a:latin typeface="Dubai" panose="020B0503030403030204" pitchFamily="34" charset="-78"/>
                  <a:cs typeface="Dubai" panose="020B0503030403030204" pitchFamily="34" charset="-78"/>
                </a:rPr>
                <a:t> SUMMARY OF IMPROVEMENT</a:t>
              </a:r>
            </a:p>
          </p:txBody>
        </p:sp>
        <p:pic>
          <p:nvPicPr>
            <p:cNvPr id="2" name="Graphic 1" descr="Badge 9 with solid fill">
              <a:extLst>
                <a:ext uri="{FF2B5EF4-FFF2-40B4-BE49-F238E27FC236}">
                  <a16:creationId xmlns:a16="http://schemas.microsoft.com/office/drawing/2014/main" id="{11AD513F-56DE-2938-A2D4-A69CC3FBE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65758" y="616368"/>
              <a:ext cx="556672" cy="556672"/>
            </a:xfrm>
            <a:prstGeom prst="rect">
              <a:avLst/>
            </a:prstGeom>
          </p:spPr>
        </p:pic>
        <p:pic>
          <p:nvPicPr>
            <p:cNvPr id="7" name="Graphic 6" descr="Bar graph with upward trend with solid fill">
              <a:extLst>
                <a:ext uri="{FF2B5EF4-FFF2-40B4-BE49-F238E27FC236}">
                  <a16:creationId xmlns:a16="http://schemas.microsoft.com/office/drawing/2014/main" id="{E84CA455-8C00-1617-31A3-8A7C4B06A2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15713" y="682336"/>
              <a:ext cx="424736" cy="4247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9967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roup 235">
            <a:extLst>
              <a:ext uri="{FF2B5EF4-FFF2-40B4-BE49-F238E27FC236}">
                <a16:creationId xmlns:a16="http://schemas.microsoft.com/office/drawing/2014/main" id="{33FB203F-8F34-B37E-AE72-10006C5B872A}"/>
              </a:ext>
            </a:extLst>
          </p:cNvPr>
          <p:cNvGrpSpPr/>
          <p:nvPr userDrawn="1"/>
        </p:nvGrpSpPr>
        <p:grpSpPr>
          <a:xfrm>
            <a:off x="380654" y="1683026"/>
            <a:ext cx="6798365" cy="3392557"/>
            <a:chOff x="450574" y="4691269"/>
            <a:chExt cx="6798365" cy="3392557"/>
          </a:xfrm>
        </p:grpSpPr>
        <p:sp>
          <p:nvSpPr>
            <p:cNvPr id="233" name="Rounded Rectangle 232">
              <a:extLst>
                <a:ext uri="{FF2B5EF4-FFF2-40B4-BE49-F238E27FC236}">
                  <a16:creationId xmlns:a16="http://schemas.microsoft.com/office/drawing/2014/main" id="{7EF7CC67-7A25-BD6D-EC8C-32ADA4877714}"/>
                </a:ext>
              </a:extLst>
            </p:cNvPr>
            <p:cNvSpPr/>
            <p:nvPr userDrawn="1"/>
          </p:nvSpPr>
          <p:spPr>
            <a:xfrm>
              <a:off x="1033667" y="5943888"/>
              <a:ext cx="5844210" cy="2139938"/>
            </a:xfrm>
            <a:prstGeom prst="roundRect">
              <a:avLst/>
            </a:prstGeom>
            <a:gradFill flip="none" rotWithShape="1">
              <a:gsLst>
                <a:gs pos="0">
                  <a:srgbClr val="B18F59"/>
                </a:gs>
                <a:gs pos="50000">
                  <a:srgbClr val="F1D086"/>
                </a:gs>
                <a:gs pos="100000">
                  <a:srgbClr val="B08D58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108000" rIns="0" bIns="0" anchor="ctr">
              <a:noAutofit/>
            </a:bodyPr>
            <a:lstStyle/>
            <a:p>
              <a:pPr lvl="0" algn="ctr" defTabSz="1007943">
                <a:lnSpc>
                  <a:spcPct val="90000"/>
                </a:lnSpc>
                <a:spcBef>
                  <a:spcPct val="0"/>
                </a:spcBef>
                <a:buNone/>
              </a:pPr>
              <a:endParaRPr lang="en-AE" sz="2400" b="1">
                <a:solidFill>
                  <a:schemeClr val="tx1"/>
                </a:solidFill>
                <a:latin typeface="Dubai" panose="020B0503030403030204" pitchFamily="34" charset="-78"/>
                <a:ea typeface="+mj-ea"/>
                <a:cs typeface="Dubai" panose="020B0503030403030204" pitchFamily="34" charset="-78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DD2EA28-4204-C6EC-CD8A-B44C4E2C01BD}"/>
                </a:ext>
              </a:extLst>
            </p:cNvPr>
            <p:cNvGrpSpPr/>
            <p:nvPr userDrawn="1"/>
          </p:nvGrpSpPr>
          <p:grpSpPr>
            <a:xfrm>
              <a:off x="450574" y="4691269"/>
              <a:ext cx="6798365" cy="1325218"/>
              <a:chOff x="2356939" y="626528"/>
              <a:chExt cx="2845795" cy="556672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776B90C2-BEA4-38D4-4317-9A21D96D0D69}"/>
                  </a:ext>
                </a:extLst>
              </p:cNvPr>
              <p:cNvGrpSpPr/>
              <p:nvPr userDrawn="1"/>
            </p:nvGrpSpPr>
            <p:grpSpPr>
              <a:xfrm>
                <a:off x="2356939" y="626528"/>
                <a:ext cx="2845795" cy="556672"/>
                <a:chOff x="2174851" y="653093"/>
                <a:chExt cx="2845795" cy="556672"/>
              </a:xfrm>
            </p:grpSpPr>
            <p:sp>
              <p:nvSpPr>
                <p:cNvPr id="5" name="Title 1">
                  <a:extLst>
                    <a:ext uri="{FF2B5EF4-FFF2-40B4-BE49-F238E27FC236}">
                      <a16:creationId xmlns:a16="http://schemas.microsoft.com/office/drawing/2014/main" id="{94CFF635-83B3-3EBC-1AE6-AC33F93F097F}"/>
                    </a:ext>
                  </a:extLst>
                </p:cNvPr>
                <p:cNvSpPr txBox="1">
                  <a:spLocks/>
                </p:cNvSpPr>
                <p:nvPr userDrawn="1"/>
              </p:nvSpPr>
              <p:spPr>
                <a:xfrm>
                  <a:off x="2174852" y="653093"/>
                  <a:ext cx="2845794" cy="556672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B18F59"/>
                    </a:gs>
                    <a:gs pos="50000">
                      <a:srgbClr val="F1D086"/>
                    </a:gs>
                    <a:gs pos="100000">
                      <a:srgbClr val="B08D58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lIns="0" tIns="108000" rIns="0" bIns="0" anchor="ctr">
                  <a:noAutofit/>
                </a:bodyPr>
                <a:lstStyle>
                  <a:lvl1pPr algn="l" defTabSz="1007943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85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algn="ctr"/>
                  <a:r>
                    <a:rPr lang="en-US" sz="5400" b="1" dirty="0">
                      <a:latin typeface="Dubai" panose="020B0503030403030204" pitchFamily="34" charset="-78"/>
                      <a:cs typeface="Dubai" panose="020B0503030403030204" pitchFamily="34" charset="-78"/>
                    </a:rPr>
                    <a:t>Q &amp; A</a:t>
                  </a:r>
                </a:p>
              </p:txBody>
            </p:sp>
            <p:pic>
              <p:nvPicPr>
                <p:cNvPr id="2" name="Graphic 1" descr="Badge 10 with solid fill">
                  <a:extLst>
                    <a:ext uri="{FF2B5EF4-FFF2-40B4-BE49-F238E27FC236}">
                      <a16:creationId xmlns:a16="http://schemas.microsoft.com/office/drawing/2014/main" id="{11AD513F-56DE-2938-A2D4-A69CC3FBEF8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/>
              </p:blipFill>
              <p:spPr>
                <a:xfrm>
                  <a:off x="2174851" y="653093"/>
                  <a:ext cx="556672" cy="556672"/>
                </a:xfrm>
                <a:prstGeom prst="rect">
                  <a:avLst/>
                </a:prstGeom>
              </p:spPr>
            </p:pic>
          </p:grpSp>
          <p:pic>
            <p:nvPicPr>
              <p:cNvPr id="4" name="Graphic 3" descr="Questions with solid fill">
                <a:extLst>
                  <a:ext uri="{FF2B5EF4-FFF2-40B4-BE49-F238E27FC236}">
                    <a16:creationId xmlns:a16="http://schemas.microsoft.com/office/drawing/2014/main" id="{AAE047CC-EE1B-E764-3F96-429F5FFBD5F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646065" y="697211"/>
                <a:ext cx="415306" cy="415306"/>
              </a:xfrm>
              <a:prstGeom prst="rect">
                <a:avLst/>
              </a:prstGeom>
            </p:spPr>
          </p:pic>
        </p:grp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023FFC0D-4825-84AA-12A4-12AE5A2268A9}"/>
              </a:ext>
            </a:extLst>
          </p:cNvPr>
          <p:cNvSpPr txBox="1"/>
          <p:nvPr userDrawn="1"/>
        </p:nvSpPr>
        <p:spPr>
          <a:xfrm>
            <a:off x="990251" y="3233663"/>
            <a:ext cx="584421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50000"/>
              </a:lnSpc>
              <a:buFont typeface="+mj-lt"/>
              <a:buNone/>
            </a:pPr>
            <a:r>
              <a:rPr lang="en-GB" altLang="en-US" sz="2400" b="1" dirty="0">
                <a:solidFill>
                  <a:srgbClr val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THE Q&amp;A SESSION WILL BE CONDUCTED ONLINE </a:t>
            </a:r>
            <a:r>
              <a:rPr lang="en-US" altLang="en-US" sz="2400" b="1" dirty="0">
                <a:solidFill>
                  <a:srgbClr val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WITH</a:t>
            </a:r>
            <a:r>
              <a:rPr lang="en-GB" altLang="en-US" sz="2400" b="1" dirty="0">
                <a:solidFill>
                  <a:srgbClr val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THE ASSESSORS IN THE PRESENCE OF THE APPLICANTS</a:t>
            </a:r>
          </a:p>
        </p:txBody>
      </p:sp>
    </p:spTree>
    <p:extLst>
      <p:ext uri="{BB962C8B-B14F-4D97-AF65-F5344CB8AC3E}">
        <p14:creationId xmlns:p14="http://schemas.microsoft.com/office/powerpoint/2010/main" val="3071455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6A53C5-8B3B-68E0-E03D-A313BF39C4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4" y="1451"/>
            <a:ext cx="7557045" cy="1068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16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25">
            <a:extLst>
              <a:ext uri="{FF2B5EF4-FFF2-40B4-BE49-F238E27FC236}">
                <a16:creationId xmlns:a16="http://schemas.microsoft.com/office/drawing/2014/main" id="{A3A41673-BB7D-479B-3A9F-DA34F9066538}"/>
              </a:ext>
            </a:extLst>
          </p:cNvPr>
          <p:cNvSpPr/>
          <p:nvPr userDrawn="1"/>
        </p:nvSpPr>
        <p:spPr>
          <a:xfrm>
            <a:off x="672768" y="574158"/>
            <a:ext cx="6214136" cy="9250326"/>
          </a:xfrm>
          <a:prstGeom prst="roundRect">
            <a:avLst>
              <a:gd name="adj" fmla="val 3968"/>
            </a:avLst>
          </a:prstGeom>
          <a:solidFill>
            <a:srgbClr val="866A42">
              <a:alpha val="7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D27E09-F35C-3586-DBB6-8C6566346897}"/>
              </a:ext>
            </a:extLst>
          </p:cNvPr>
          <p:cNvSpPr txBox="1"/>
          <p:nvPr userDrawn="1"/>
        </p:nvSpPr>
        <p:spPr>
          <a:xfrm>
            <a:off x="1" y="10059401"/>
            <a:ext cx="75596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ctr" defTabSz="10079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ystem Font Regular"/>
              <a:buChar char="★"/>
              <a:tabLst/>
              <a:defRPr/>
            </a:pPr>
            <a:r>
              <a:rPr lang="en-US" sz="1200" b="1" dirty="0">
                <a:solidFill>
                  <a:srgbClr val="B6231A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The submission file should be saved in this format:  </a:t>
            </a:r>
            <a:r>
              <a:rPr lang="en-US" sz="1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Company</a:t>
            </a:r>
            <a:r>
              <a:rPr lang="en-US" sz="1200" b="1" dirty="0">
                <a:solidFill>
                  <a:srgbClr val="B6231A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Name_02LSS_submission_GCIIS2025</a:t>
            </a:r>
          </a:p>
        </p:txBody>
      </p:sp>
      <p:sp>
        <p:nvSpPr>
          <p:cNvPr id="10" name="Rounded Rectangle 126">
            <a:extLst>
              <a:ext uri="{FF2B5EF4-FFF2-40B4-BE49-F238E27FC236}">
                <a16:creationId xmlns:a16="http://schemas.microsoft.com/office/drawing/2014/main" id="{03CD2275-A1BD-45C3-D457-636F83214973}"/>
              </a:ext>
            </a:extLst>
          </p:cNvPr>
          <p:cNvSpPr/>
          <p:nvPr userDrawn="1"/>
        </p:nvSpPr>
        <p:spPr>
          <a:xfrm>
            <a:off x="890184" y="855601"/>
            <a:ext cx="112706" cy="86384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351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888B2BB8-D9F7-65C1-CAA8-C6ADDDAD1B35}"/>
              </a:ext>
            </a:extLst>
          </p:cNvPr>
          <p:cNvSpPr/>
          <p:nvPr userDrawn="1"/>
        </p:nvSpPr>
        <p:spPr>
          <a:xfrm rot="5400000">
            <a:off x="5969087" y="860382"/>
            <a:ext cx="705185" cy="695623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1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2" name="Rounded Rectangle 152">
            <a:extLst>
              <a:ext uri="{FF2B5EF4-FFF2-40B4-BE49-F238E27FC236}">
                <a16:creationId xmlns:a16="http://schemas.microsoft.com/office/drawing/2014/main" id="{1B4F821E-3C53-EBB2-430C-FD468C49A79A}"/>
              </a:ext>
            </a:extLst>
          </p:cNvPr>
          <p:cNvSpPr/>
          <p:nvPr userDrawn="1"/>
        </p:nvSpPr>
        <p:spPr>
          <a:xfrm>
            <a:off x="3998692" y="8650910"/>
            <a:ext cx="1960392" cy="51012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AE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ounded Rectangle 153">
            <a:extLst>
              <a:ext uri="{FF2B5EF4-FFF2-40B4-BE49-F238E27FC236}">
                <a16:creationId xmlns:a16="http://schemas.microsoft.com/office/drawing/2014/main" id="{065E775D-531C-8B01-97AF-95ACA976D01D}"/>
              </a:ext>
            </a:extLst>
          </p:cNvPr>
          <p:cNvSpPr/>
          <p:nvPr userDrawn="1"/>
        </p:nvSpPr>
        <p:spPr>
          <a:xfrm>
            <a:off x="1823184" y="8650910"/>
            <a:ext cx="1978864" cy="51012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b="1" i="0" dirty="0">
              <a:solidFill>
                <a:schemeClr val="tx2">
                  <a:lumMod val="75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EB700B-E4EF-73D0-717F-F26DA788C5AC}"/>
              </a:ext>
            </a:extLst>
          </p:cNvPr>
          <p:cNvGrpSpPr/>
          <p:nvPr userDrawn="1"/>
        </p:nvGrpSpPr>
        <p:grpSpPr>
          <a:xfrm>
            <a:off x="1126781" y="9048344"/>
            <a:ext cx="5630069" cy="521470"/>
            <a:chOff x="4507507" y="6280786"/>
            <a:chExt cx="4538965" cy="408824"/>
          </a:xfrm>
        </p:grpSpPr>
        <p:sp>
          <p:nvSpPr>
            <p:cNvPr id="15" name="TextBox 5">
              <a:extLst>
                <a:ext uri="{FF2B5EF4-FFF2-40B4-BE49-F238E27FC236}">
                  <a16:creationId xmlns:a16="http://schemas.microsoft.com/office/drawing/2014/main" id="{05B0C103-B13B-B8D9-F1B5-837E62344D7B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4763344" y="6472447"/>
              <a:ext cx="4283128" cy="21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B82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B82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B82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B82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B82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B82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B82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B82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B82C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171450" indent="-171450" algn="ctr" defTabSz="914400">
                <a:spcBef>
                  <a:spcPct val="0"/>
                </a:spcBef>
              </a:pPr>
              <a:r>
                <a:rPr lang="en-US" altLang="en-US" sz="1200" b="1" i="0" dirty="0">
                  <a:solidFill>
                    <a:schemeClr val="bg1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 Please select the type of your submission in yellow from the options above.</a:t>
              </a:r>
              <a:endParaRPr lang="en-GB" altLang="en-US" sz="1200" b="1" i="0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16" name="Isosceles Triangle 57">
              <a:extLst>
                <a:ext uri="{FF2B5EF4-FFF2-40B4-BE49-F238E27FC236}">
                  <a16:creationId xmlns:a16="http://schemas.microsoft.com/office/drawing/2014/main" id="{FCB45A64-A8BD-529A-69E2-F4BF92FEA016}"/>
                </a:ext>
              </a:extLst>
            </p:cNvPr>
            <p:cNvSpPr/>
            <p:nvPr userDrawn="1"/>
          </p:nvSpPr>
          <p:spPr>
            <a:xfrm>
              <a:off x="4507507" y="6280786"/>
              <a:ext cx="203314" cy="353344"/>
            </a:xfrm>
            <a:custGeom>
              <a:avLst/>
              <a:gdLst>
                <a:gd name="connsiteX0" fmla="*/ 1148449 w 1346449"/>
                <a:gd name="connsiteY0" fmla="*/ 2457725 h 3249725"/>
                <a:gd name="connsiteX1" fmla="*/ 198001 w 1346449"/>
                <a:gd name="connsiteY1" fmla="*/ 2457725 h 3249725"/>
                <a:gd name="connsiteX2" fmla="*/ 1 w 1346449"/>
                <a:gd name="connsiteY2" fmla="*/ 3249725 h 3249725"/>
                <a:gd name="connsiteX3" fmla="*/ 1346449 w 1346449"/>
                <a:gd name="connsiteY3" fmla="*/ 3249725 h 3249725"/>
                <a:gd name="connsiteX4" fmla="*/ 1148449 w 1346449"/>
                <a:gd name="connsiteY4" fmla="*/ 2457725 h 3249725"/>
                <a:gd name="connsiteX5" fmla="*/ 755186 w 1346449"/>
                <a:gd name="connsiteY5" fmla="*/ 82950 h 3249725"/>
                <a:gd name="connsiteX6" fmla="*/ 734449 w 1346449"/>
                <a:gd name="connsiteY6" fmla="*/ 1314594 h 3249725"/>
                <a:gd name="connsiteX7" fmla="*/ 853246 w 1346449"/>
                <a:gd name="connsiteY7" fmla="*/ 1483214 h 3249725"/>
                <a:gd name="connsiteX8" fmla="*/ 673226 w 1346449"/>
                <a:gd name="connsiteY8" fmla="*/ 1663234 h 3249725"/>
                <a:gd name="connsiteX9" fmla="*/ 493206 w 1346449"/>
                <a:gd name="connsiteY9" fmla="*/ 1483214 h 3249725"/>
                <a:gd name="connsiteX10" fmla="*/ 612000 w 1346449"/>
                <a:gd name="connsiteY10" fmla="*/ 1314595 h 3249725"/>
                <a:gd name="connsiteX11" fmla="*/ 612000 w 1346449"/>
                <a:gd name="connsiteY11" fmla="*/ 0 h 3249725"/>
                <a:gd name="connsiteX12" fmla="*/ 2939 w 1346449"/>
                <a:gd name="connsiteY12" fmla="*/ 1574694 h 3249725"/>
                <a:gd name="connsiteX13" fmla="*/ 0 w 1346449"/>
                <a:gd name="connsiteY13" fmla="*/ 1574694 h 3249725"/>
                <a:gd name="connsiteX14" fmla="*/ 2009 w 1346449"/>
                <a:gd name="connsiteY14" fmla="*/ 1577097 h 3249725"/>
                <a:gd name="connsiteX15" fmla="*/ 0 w 1346449"/>
                <a:gd name="connsiteY15" fmla="*/ 1582292 h 3249725"/>
                <a:gd name="connsiteX16" fmla="*/ 6353 w 1346449"/>
                <a:gd name="connsiteY16" fmla="*/ 1582292 h 3249725"/>
                <a:gd name="connsiteX17" fmla="*/ 273414 w 1346449"/>
                <a:gd name="connsiteY17" fmla="*/ 2376121 h 3249725"/>
                <a:gd name="connsiteX18" fmla="*/ 1091887 w 1346449"/>
                <a:gd name="connsiteY18" fmla="*/ 2366694 h 3249725"/>
                <a:gd name="connsiteX19" fmla="*/ 1340768 w 1346449"/>
                <a:gd name="connsiteY19" fmla="*/ 1582292 h 3249725"/>
                <a:gd name="connsiteX20" fmla="*/ 1346449 w 1346449"/>
                <a:gd name="connsiteY20" fmla="*/ 1582292 h 3249725"/>
                <a:gd name="connsiteX21" fmla="*/ 1344512 w 1346449"/>
                <a:gd name="connsiteY21" fmla="*/ 1577284 h 3249725"/>
                <a:gd name="connsiteX22" fmla="*/ 1346448 w 1346449"/>
                <a:gd name="connsiteY22" fmla="*/ 1574694 h 3249725"/>
                <a:gd name="connsiteX23" fmla="*/ 1343510 w 1346449"/>
                <a:gd name="connsiteY23" fmla="*/ 1574694 h 3249725"/>
                <a:gd name="connsiteX24" fmla="*/ 755186 w 1346449"/>
                <a:gd name="connsiteY24" fmla="*/ 82950 h 3249725"/>
                <a:gd name="connsiteX0" fmla="*/ 1148449 w 1346449"/>
                <a:gd name="connsiteY0" fmla="*/ 2374775 h 3166775"/>
                <a:gd name="connsiteX1" fmla="*/ 198001 w 1346449"/>
                <a:gd name="connsiteY1" fmla="*/ 2374775 h 3166775"/>
                <a:gd name="connsiteX2" fmla="*/ 1 w 1346449"/>
                <a:gd name="connsiteY2" fmla="*/ 3166775 h 3166775"/>
                <a:gd name="connsiteX3" fmla="*/ 1346449 w 1346449"/>
                <a:gd name="connsiteY3" fmla="*/ 3166775 h 3166775"/>
                <a:gd name="connsiteX4" fmla="*/ 1148449 w 1346449"/>
                <a:gd name="connsiteY4" fmla="*/ 2374775 h 3166775"/>
                <a:gd name="connsiteX5" fmla="*/ 755186 w 1346449"/>
                <a:gd name="connsiteY5" fmla="*/ 0 h 3166775"/>
                <a:gd name="connsiteX6" fmla="*/ 734449 w 1346449"/>
                <a:gd name="connsiteY6" fmla="*/ 1231644 h 3166775"/>
                <a:gd name="connsiteX7" fmla="*/ 853246 w 1346449"/>
                <a:gd name="connsiteY7" fmla="*/ 1400264 h 3166775"/>
                <a:gd name="connsiteX8" fmla="*/ 673226 w 1346449"/>
                <a:gd name="connsiteY8" fmla="*/ 1580284 h 3166775"/>
                <a:gd name="connsiteX9" fmla="*/ 493206 w 1346449"/>
                <a:gd name="connsiteY9" fmla="*/ 1400264 h 3166775"/>
                <a:gd name="connsiteX10" fmla="*/ 612000 w 1346449"/>
                <a:gd name="connsiteY10" fmla="*/ 1231645 h 3166775"/>
                <a:gd name="connsiteX11" fmla="*/ 591263 w 1346449"/>
                <a:gd name="connsiteY11" fmla="*/ 10368 h 3166775"/>
                <a:gd name="connsiteX12" fmla="*/ 2939 w 1346449"/>
                <a:gd name="connsiteY12" fmla="*/ 1491744 h 3166775"/>
                <a:gd name="connsiteX13" fmla="*/ 0 w 1346449"/>
                <a:gd name="connsiteY13" fmla="*/ 1491744 h 3166775"/>
                <a:gd name="connsiteX14" fmla="*/ 2009 w 1346449"/>
                <a:gd name="connsiteY14" fmla="*/ 1494147 h 3166775"/>
                <a:gd name="connsiteX15" fmla="*/ 0 w 1346449"/>
                <a:gd name="connsiteY15" fmla="*/ 1499342 h 3166775"/>
                <a:gd name="connsiteX16" fmla="*/ 6353 w 1346449"/>
                <a:gd name="connsiteY16" fmla="*/ 1499342 h 3166775"/>
                <a:gd name="connsiteX17" fmla="*/ 273414 w 1346449"/>
                <a:gd name="connsiteY17" fmla="*/ 2293171 h 3166775"/>
                <a:gd name="connsiteX18" fmla="*/ 1091887 w 1346449"/>
                <a:gd name="connsiteY18" fmla="*/ 2283744 h 3166775"/>
                <a:gd name="connsiteX19" fmla="*/ 1340768 w 1346449"/>
                <a:gd name="connsiteY19" fmla="*/ 1499342 h 3166775"/>
                <a:gd name="connsiteX20" fmla="*/ 1346449 w 1346449"/>
                <a:gd name="connsiteY20" fmla="*/ 1499342 h 3166775"/>
                <a:gd name="connsiteX21" fmla="*/ 1344512 w 1346449"/>
                <a:gd name="connsiteY21" fmla="*/ 1494334 h 3166775"/>
                <a:gd name="connsiteX22" fmla="*/ 1346448 w 1346449"/>
                <a:gd name="connsiteY22" fmla="*/ 1491744 h 3166775"/>
                <a:gd name="connsiteX23" fmla="*/ 1343510 w 1346449"/>
                <a:gd name="connsiteY23" fmla="*/ 1491744 h 3166775"/>
                <a:gd name="connsiteX24" fmla="*/ 755186 w 1346449"/>
                <a:gd name="connsiteY24" fmla="*/ 0 h 31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46449" h="3166775">
                  <a:moveTo>
                    <a:pt x="1148449" y="2374775"/>
                  </a:moveTo>
                  <a:lnTo>
                    <a:pt x="198001" y="2374775"/>
                  </a:lnTo>
                  <a:lnTo>
                    <a:pt x="1" y="3166775"/>
                  </a:lnTo>
                  <a:lnTo>
                    <a:pt x="1346449" y="3166775"/>
                  </a:lnTo>
                  <a:lnTo>
                    <a:pt x="1148449" y="2374775"/>
                  </a:lnTo>
                  <a:close/>
                  <a:moveTo>
                    <a:pt x="755186" y="0"/>
                  </a:moveTo>
                  <a:cubicBezTo>
                    <a:pt x="755186" y="438198"/>
                    <a:pt x="734449" y="793446"/>
                    <a:pt x="734449" y="1231644"/>
                  </a:cubicBezTo>
                  <a:cubicBezTo>
                    <a:pt x="803843" y="1256124"/>
                    <a:pt x="853246" y="1322425"/>
                    <a:pt x="853246" y="1400264"/>
                  </a:cubicBezTo>
                  <a:cubicBezTo>
                    <a:pt x="853246" y="1499686"/>
                    <a:pt x="772648" y="1580284"/>
                    <a:pt x="673226" y="1580284"/>
                  </a:cubicBezTo>
                  <a:cubicBezTo>
                    <a:pt x="573804" y="1580284"/>
                    <a:pt x="493206" y="1499686"/>
                    <a:pt x="493206" y="1400264"/>
                  </a:cubicBezTo>
                  <a:cubicBezTo>
                    <a:pt x="493206" y="1322426"/>
                    <a:pt x="542608" y="1256126"/>
                    <a:pt x="612000" y="1231645"/>
                  </a:cubicBezTo>
                  <a:lnTo>
                    <a:pt x="591263" y="10368"/>
                  </a:lnTo>
                  <a:lnTo>
                    <a:pt x="2939" y="1491744"/>
                  </a:lnTo>
                  <a:lnTo>
                    <a:pt x="0" y="1491744"/>
                  </a:lnTo>
                  <a:lnTo>
                    <a:pt x="2009" y="1494147"/>
                  </a:lnTo>
                  <a:lnTo>
                    <a:pt x="0" y="1499342"/>
                  </a:lnTo>
                  <a:lnTo>
                    <a:pt x="6353" y="1499342"/>
                  </a:lnTo>
                  <a:cubicBezTo>
                    <a:pt x="274151" y="1797289"/>
                    <a:pt x="320153" y="2031319"/>
                    <a:pt x="273414" y="2293171"/>
                  </a:cubicBezTo>
                  <a:lnTo>
                    <a:pt x="1091887" y="2283744"/>
                  </a:lnTo>
                  <a:cubicBezTo>
                    <a:pt x="1035756" y="1984266"/>
                    <a:pt x="1081794" y="1833397"/>
                    <a:pt x="1340768" y="1499342"/>
                  </a:cubicBezTo>
                  <a:lnTo>
                    <a:pt x="1346449" y="1499342"/>
                  </a:lnTo>
                  <a:lnTo>
                    <a:pt x="1344512" y="1494334"/>
                  </a:lnTo>
                  <a:cubicBezTo>
                    <a:pt x="1345124" y="1493447"/>
                    <a:pt x="1345785" y="1492596"/>
                    <a:pt x="1346448" y="1491744"/>
                  </a:cubicBezTo>
                  <a:lnTo>
                    <a:pt x="1343510" y="1491744"/>
                  </a:lnTo>
                  <a:cubicBezTo>
                    <a:pt x="1140490" y="966846"/>
                    <a:pt x="958206" y="524898"/>
                    <a:pt x="7551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Rounded Rectangle 153">
            <a:extLst>
              <a:ext uri="{FF2B5EF4-FFF2-40B4-BE49-F238E27FC236}">
                <a16:creationId xmlns:a16="http://schemas.microsoft.com/office/drawing/2014/main" id="{9D6B24AE-8021-D470-6F3C-A3B8411C62CD}"/>
              </a:ext>
            </a:extLst>
          </p:cNvPr>
          <p:cNvSpPr/>
          <p:nvPr userDrawn="1"/>
        </p:nvSpPr>
        <p:spPr>
          <a:xfrm>
            <a:off x="1443378" y="1367325"/>
            <a:ext cx="4750906" cy="88248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>
              <a:defRPr/>
            </a:pP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Company Name in English:   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sp>
        <p:nvSpPr>
          <p:cNvPr id="2" name="Rounded Rectangle 153">
            <a:extLst>
              <a:ext uri="{FF2B5EF4-FFF2-40B4-BE49-F238E27FC236}">
                <a16:creationId xmlns:a16="http://schemas.microsoft.com/office/drawing/2014/main" id="{69882046-EF30-EF3B-C200-835679EC26F9}"/>
              </a:ext>
            </a:extLst>
          </p:cNvPr>
          <p:cNvSpPr/>
          <p:nvPr userDrawn="1"/>
        </p:nvSpPr>
        <p:spPr>
          <a:xfrm>
            <a:off x="1443378" y="3644343"/>
            <a:ext cx="4750906" cy="88248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>
              <a:defRPr/>
            </a:pP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Case Study Title:   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sp>
        <p:nvSpPr>
          <p:cNvPr id="4" name="Rounded Rectangle 153">
            <a:extLst>
              <a:ext uri="{FF2B5EF4-FFF2-40B4-BE49-F238E27FC236}">
                <a16:creationId xmlns:a16="http://schemas.microsoft.com/office/drawing/2014/main" id="{76371F37-F961-FCD5-F687-F3EC91FABA9A}"/>
              </a:ext>
            </a:extLst>
          </p:cNvPr>
          <p:cNvSpPr/>
          <p:nvPr userDrawn="1"/>
        </p:nvSpPr>
        <p:spPr>
          <a:xfrm>
            <a:off x="1443378" y="6241305"/>
            <a:ext cx="4750906" cy="2137564"/>
          </a:xfrm>
          <a:prstGeom prst="roundRect">
            <a:avLst>
              <a:gd name="adj" fmla="val 6487"/>
            </a:avLst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>
              <a:defRPr/>
            </a:pP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Insert here the Company’s Logo:    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sp>
        <p:nvSpPr>
          <p:cNvPr id="6" name="Rounded Rectangle 153">
            <a:extLst>
              <a:ext uri="{FF2B5EF4-FFF2-40B4-BE49-F238E27FC236}">
                <a16:creationId xmlns:a16="http://schemas.microsoft.com/office/drawing/2014/main" id="{25C59D30-BBF2-73C8-79C6-6D35FF6E441E}"/>
              </a:ext>
            </a:extLst>
          </p:cNvPr>
          <p:cNvSpPr/>
          <p:nvPr userDrawn="1"/>
        </p:nvSpPr>
        <p:spPr>
          <a:xfrm>
            <a:off x="1443378" y="2505834"/>
            <a:ext cx="4750906" cy="88248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>
              <a:defRPr/>
            </a:pP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Company Name in Arabic (if available):   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sp>
        <p:nvSpPr>
          <p:cNvPr id="242" name="Rounded Rectangle 153">
            <a:extLst>
              <a:ext uri="{FF2B5EF4-FFF2-40B4-BE49-F238E27FC236}">
                <a16:creationId xmlns:a16="http://schemas.microsoft.com/office/drawing/2014/main" id="{37D451D1-EE37-2FCC-B536-BB7B07AC954B}"/>
              </a:ext>
            </a:extLst>
          </p:cNvPr>
          <p:cNvSpPr/>
          <p:nvPr userDrawn="1"/>
        </p:nvSpPr>
        <p:spPr>
          <a:xfrm>
            <a:off x="1443378" y="5512079"/>
            <a:ext cx="4750906" cy="473206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Company Website</a:t>
            </a: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:   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sp>
        <p:nvSpPr>
          <p:cNvPr id="243" name="Rounded Rectangle 153">
            <a:extLst>
              <a:ext uri="{FF2B5EF4-FFF2-40B4-BE49-F238E27FC236}">
                <a16:creationId xmlns:a16="http://schemas.microsoft.com/office/drawing/2014/main" id="{D6E86CC8-657F-DBD3-55D2-13F803A93BF3}"/>
              </a:ext>
            </a:extLst>
          </p:cNvPr>
          <p:cNvSpPr/>
          <p:nvPr userDrawn="1"/>
        </p:nvSpPr>
        <p:spPr>
          <a:xfrm>
            <a:off x="1443378" y="4782852"/>
            <a:ext cx="4750906" cy="473206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Project Period</a:t>
            </a: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:   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D12FC583-3EF6-E5C5-655E-1BF251397893}"/>
              </a:ext>
            </a:extLst>
          </p:cNvPr>
          <p:cNvSpPr/>
          <p:nvPr userDrawn="1"/>
        </p:nvSpPr>
        <p:spPr>
          <a:xfrm>
            <a:off x="2240645" y="823109"/>
            <a:ext cx="3078384" cy="361824"/>
          </a:xfrm>
          <a:prstGeom prst="round2DiagRect">
            <a:avLst>
              <a:gd name="adj1" fmla="val 38191"/>
              <a:gd name="adj2" fmla="val 0"/>
            </a:avLst>
          </a:prstGeom>
          <a:solidFill>
            <a:srgbClr val="B320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>
            <a:spAutoFit/>
          </a:bodyPr>
          <a:lstStyle/>
          <a:p>
            <a:pPr algn="ctr"/>
            <a:r>
              <a:rPr lang="en-US" sz="1600" b="1" i="0" cap="none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COMPANY DETAILS</a:t>
            </a:r>
          </a:p>
        </p:txBody>
      </p:sp>
    </p:spTree>
    <p:extLst>
      <p:ext uri="{BB962C8B-B14F-4D97-AF65-F5344CB8AC3E}">
        <p14:creationId xmlns:p14="http://schemas.microsoft.com/office/powerpoint/2010/main" val="1980138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0401D990-E2A3-8918-7126-90F3B6664F32}"/>
              </a:ext>
            </a:extLst>
          </p:cNvPr>
          <p:cNvSpPr/>
          <p:nvPr userDrawn="1"/>
        </p:nvSpPr>
        <p:spPr>
          <a:xfrm>
            <a:off x="2240645" y="823109"/>
            <a:ext cx="3078384" cy="361824"/>
          </a:xfrm>
          <a:prstGeom prst="round2DiagRect">
            <a:avLst>
              <a:gd name="adj1" fmla="val 38191"/>
              <a:gd name="adj2" fmla="val 0"/>
            </a:avLst>
          </a:prstGeom>
          <a:solidFill>
            <a:srgbClr val="B320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>
            <a:spAutoFit/>
          </a:bodyPr>
          <a:lstStyle/>
          <a:p>
            <a:pPr algn="ctr"/>
            <a:r>
              <a:rPr lang="en-US" sz="1600" b="1" i="0" cap="none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CONTACT DETAILS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173F72-C5C6-118F-0FA2-4D0D2429FD00}"/>
              </a:ext>
            </a:extLst>
          </p:cNvPr>
          <p:cNvSpPr/>
          <p:nvPr userDrawn="1"/>
        </p:nvSpPr>
        <p:spPr>
          <a:xfrm>
            <a:off x="687087" y="9616433"/>
            <a:ext cx="387989" cy="3171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1D85AC-F488-70E5-0F2E-E1C8A0060396}"/>
              </a:ext>
            </a:extLst>
          </p:cNvPr>
          <p:cNvSpPr/>
          <p:nvPr userDrawn="1"/>
        </p:nvSpPr>
        <p:spPr>
          <a:xfrm>
            <a:off x="585489" y="9991636"/>
            <a:ext cx="19348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0" i="1" dirty="0">
                <a:solidFill>
                  <a:srgbClr val="FF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* Please fill the box with black </a:t>
            </a:r>
            <a:r>
              <a:rPr lang="en-US" sz="900" b="0" i="1" dirty="0" err="1">
                <a:solidFill>
                  <a:srgbClr val="FF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colour</a:t>
            </a:r>
            <a:endParaRPr lang="en-US" sz="900" b="0" i="1" dirty="0">
              <a:solidFill>
                <a:srgbClr val="FF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29C9FAE-5481-82EA-F8C6-121623237D4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25972823"/>
              </p:ext>
            </p:extLst>
          </p:nvPr>
        </p:nvGraphicFramePr>
        <p:xfrm>
          <a:off x="495425" y="2290513"/>
          <a:ext cx="6604000" cy="5886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896">
                  <a:extLst>
                    <a:ext uri="{9D8B030D-6E8A-4147-A177-3AD203B41FA5}">
                      <a16:colId xmlns:a16="http://schemas.microsoft.com/office/drawing/2014/main" val="2872242968"/>
                    </a:ext>
                  </a:extLst>
                </a:gridCol>
                <a:gridCol w="4539104">
                  <a:extLst>
                    <a:ext uri="{9D8B030D-6E8A-4147-A177-3AD203B41FA5}">
                      <a16:colId xmlns:a16="http://schemas.microsoft.com/office/drawing/2014/main" val="2379990424"/>
                    </a:ext>
                  </a:extLst>
                </a:gridCol>
              </a:tblGrid>
              <a:tr h="7358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Contact Person: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53352"/>
                  </a:ext>
                </a:extLst>
              </a:tr>
              <a:tr h="7358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Designation: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15952"/>
                  </a:ext>
                </a:extLst>
              </a:tr>
              <a:tr h="7358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Department: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522704"/>
                  </a:ext>
                </a:extLst>
              </a:tr>
              <a:tr h="7358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Country: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367044"/>
                  </a:ext>
                </a:extLst>
              </a:tr>
              <a:tr h="7358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Telephone Number: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sz="160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745853"/>
                  </a:ext>
                </a:extLst>
              </a:tr>
              <a:tr h="7358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Contact Mobile: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sz="160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964156"/>
                  </a:ext>
                </a:extLst>
              </a:tr>
              <a:tr h="7358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Contact Email: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849356"/>
                  </a:ext>
                </a:extLst>
              </a:tr>
              <a:tr h="7358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Submission Date: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80700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29FF9DC-DF28-73DE-1C02-F1464A2B0554}"/>
              </a:ext>
            </a:extLst>
          </p:cNvPr>
          <p:cNvSpPr txBox="1"/>
          <p:nvPr userDrawn="1"/>
        </p:nvSpPr>
        <p:spPr>
          <a:xfrm>
            <a:off x="495425" y="1476113"/>
            <a:ext cx="66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*</a:t>
            </a:r>
            <a:r>
              <a:rPr lang="en-US" sz="1400" b="1" dirty="0">
                <a:solidFill>
                  <a:schemeClr val="tx1"/>
                </a:solidFill>
              </a:rPr>
              <a:t> This page is to be filled with the main contact details of who is authorized to represent his company in the communication with Dubai Quality Group</a:t>
            </a:r>
            <a:endParaRPr lang="en-AE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4416B6-7F2D-C5BA-C683-053DC863A621}"/>
              </a:ext>
            </a:extLst>
          </p:cNvPr>
          <p:cNvSpPr/>
          <p:nvPr userDrawn="1"/>
        </p:nvSpPr>
        <p:spPr>
          <a:xfrm>
            <a:off x="1063318" y="9656579"/>
            <a:ext cx="61113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I declare that the information given on this form is correct.</a:t>
            </a:r>
          </a:p>
        </p:txBody>
      </p:sp>
    </p:spTree>
    <p:extLst>
      <p:ext uri="{BB962C8B-B14F-4D97-AF65-F5344CB8AC3E}">
        <p14:creationId xmlns:p14="http://schemas.microsoft.com/office/powerpoint/2010/main" val="385657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0401D990-E2A3-8918-7126-90F3B6664F32}"/>
              </a:ext>
            </a:extLst>
          </p:cNvPr>
          <p:cNvSpPr/>
          <p:nvPr userDrawn="1"/>
        </p:nvSpPr>
        <p:spPr>
          <a:xfrm>
            <a:off x="1994229" y="537974"/>
            <a:ext cx="3536041" cy="361824"/>
          </a:xfrm>
          <a:prstGeom prst="round2DiagRect">
            <a:avLst>
              <a:gd name="adj1" fmla="val 38191"/>
              <a:gd name="adj2" fmla="val 0"/>
            </a:avLst>
          </a:prstGeom>
          <a:solidFill>
            <a:srgbClr val="B3201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0" rtlCol="0" anchor="t" anchorCtr="0">
            <a:spAutoFit/>
          </a:bodyPr>
          <a:lstStyle/>
          <a:p>
            <a:pPr algn="ctr"/>
            <a:r>
              <a:rPr lang="en-US" sz="1600" b="1" i="0" cap="none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Dubai" panose="020B0503030403030204" pitchFamily="34" charset="-78"/>
                <a:cs typeface="Dubai" panose="020B0503030403030204" pitchFamily="34" charset="-78"/>
              </a:rPr>
              <a:t>TEAM MEMBERS LIST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173F72-C5C6-118F-0FA2-4D0D2429FD00}"/>
              </a:ext>
            </a:extLst>
          </p:cNvPr>
          <p:cNvSpPr/>
          <p:nvPr userDrawn="1"/>
        </p:nvSpPr>
        <p:spPr>
          <a:xfrm>
            <a:off x="687087" y="9863171"/>
            <a:ext cx="387989" cy="3171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09FE47-29CA-2301-BD66-4CF58F2F4041}"/>
              </a:ext>
            </a:extLst>
          </p:cNvPr>
          <p:cNvSpPr txBox="1"/>
          <p:nvPr userDrawn="1"/>
        </p:nvSpPr>
        <p:spPr>
          <a:xfrm>
            <a:off x="477837" y="1042096"/>
            <a:ext cx="660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*</a:t>
            </a:r>
            <a:r>
              <a:rPr lang="en-US" sz="1400" b="1" dirty="0">
                <a:solidFill>
                  <a:schemeClr val="tx1"/>
                </a:solidFill>
              </a:rPr>
              <a:t> This page is to be filled with the Team Members' details</a:t>
            </a:r>
            <a:endParaRPr lang="en-AE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29C9FAE-5481-82EA-F8C6-121623237D4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01544724"/>
              </p:ext>
            </p:extLst>
          </p:nvPr>
        </p:nvGraphicFramePr>
        <p:xfrm>
          <a:off x="460249" y="1525039"/>
          <a:ext cx="6604000" cy="2448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896">
                  <a:extLst>
                    <a:ext uri="{9D8B030D-6E8A-4147-A177-3AD203B41FA5}">
                      <a16:colId xmlns:a16="http://schemas.microsoft.com/office/drawing/2014/main" val="2872242968"/>
                    </a:ext>
                  </a:extLst>
                </a:gridCol>
                <a:gridCol w="4539104">
                  <a:extLst>
                    <a:ext uri="{9D8B030D-6E8A-4147-A177-3AD203B41FA5}">
                      <a16:colId xmlns:a16="http://schemas.microsoft.com/office/drawing/2014/main" val="2379990424"/>
                    </a:ext>
                  </a:extLst>
                </a:gridCol>
              </a:tblGrid>
              <a:tr h="61220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Name: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53352"/>
                  </a:ext>
                </a:extLst>
              </a:tr>
              <a:tr h="61220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Designation: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15952"/>
                  </a:ext>
                </a:extLst>
              </a:tr>
              <a:tr h="61220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Mobile: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964156"/>
                  </a:ext>
                </a:extLst>
              </a:tr>
              <a:tr h="61220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Email: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849356"/>
                  </a:ext>
                </a:extLst>
              </a:tr>
            </a:tbl>
          </a:graphicData>
        </a:graphic>
      </p:graphicFrame>
      <p:graphicFrame>
        <p:nvGraphicFramePr>
          <p:cNvPr id="237" name="Table 236">
            <a:extLst>
              <a:ext uri="{FF2B5EF4-FFF2-40B4-BE49-F238E27FC236}">
                <a16:creationId xmlns:a16="http://schemas.microsoft.com/office/drawing/2014/main" id="{A6F2176F-39DC-9A86-53CA-8BFF18A54D2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48238941"/>
              </p:ext>
            </p:extLst>
          </p:nvPr>
        </p:nvGraphicFramePr>
        <p:xfrm>
          <a:off x="477837" y="4237612"/>
          <a:ext cx="6604000" cy="2448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896">
                  <a:extLst>
                    <a:ext uri="{9D8B030D-6E8A-4147-A177-3AD203B41FA5}">
                      <a16:colId xmlns:a16="http://schemas.microsoft.com/office/drawing/2014/main" val="2872242968"/>
                    </a:ext>
                  </a:extLst>
                </a:gridCol>
                <a:gridCol w="4539104">
                  <a:extLst>
                    <a:ext uri="{9D8B030D-6E8A-4147-A177-3AD203B41FA5}">
                      <a16:colId xmlns:a16="http://schemas.microsoft.com/office/drawing/2014/main" val="2379990424"/>
                    </a:ext>
                  </a:extLst>
                </a:gridCol>
              </a:tblGrid>
              <a:tr h="61220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Name: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53352"/>
                  </a:ext>
                </a:extLst>
              </a:tr>
              <a:tr h="61220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Designation: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15952"/>
                  </a:ext>
                </a:extLst>
              </a:tr>
              <a:tr h="61220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Mobile: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964156"/>
                  </a:ext>
                </a:extLst>
              </a:tr>
              <a:tr h="61220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Email: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849356"/>
                  </a:ext>
                </a:extLst>
              </a:tr>
            </a:tbl>
          </a:graphicData>
        </a:graphic>
      </p:graphicFrame>
      <p:graphicFrame>
        <p:nvGraphicFramePr>
          <p:cNvPr id="238" name="Table 237">
            <a:extLst>
              <a:ext uri="{FF2B5EF4-FFF2-40B4-BE49-F238E27FC236}">
                <a16:creationId xmlns:a16="http://schemas.microsoft.com/office/drawing/2014/main" id="{661ED364-55F3-612C-7157-F1BA5076B03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17341283"/>
              </p:ext>
            </p:extLst>
          </p:nvPr>
        </p:nvGraphicFramePr>
        <p:xfrm>
          <a:off x="460249" y="6993728"/>
          <a:ext cx="6604000" cy="2448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896">
                  <a:extLst>
                    <a:ext uri="{9D8B030D-6E8A-4147-A177-3AD203B41FA5}">
                      <a16:colId xmlns:a16="http://schemas.microsoft.com/office/drawing/2014/main" val="2872242968"/>
                    </a:ext>
                  </a:extLst>
                </a:gridCol>
                <a:gridCol w="4539104">
                  <a:extLst>
                    <a:ext uri="{9D8B030D-6E8A-4147-A177-3AD203B41FA5}">
                      <a16:colId xmlns:a16="http://schemas.microsoft.com/office/drawing/2014/main" val="2379990424"/>
                    </a:ext>
                  </a:extLst>
                </a:gridCol>
              </a:tblGrid>
              <a:tr h="61220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Name: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53352"/>
                  </a:ext>
                </a:extLst>
              </a:tr>
              <a:tr h="61220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Designation: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15952"/>
                  </a:ext>
                </a:extLst>
              </a:tr>
              <a:tr h="61220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 Mobile: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964156"/>
                  </a:ext>
                </a:extLst>
              </a:tr>
              <a:tr h="61220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Email:</a:t>
                      </a:r>
                      <a:endParaRPr lang="en-AE" sz="1600" b="1" dirty="0">
                        <a:solidFill>
                          <a:schemeClr val="bg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A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E" sz="16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66A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849356"/>
                  </a:ext>
                </a:extLst>
              </a:tr>
            </a:tbl>
          </a:graphicData>
        </a:graphic>
      </p:graphicFrame>
      <p:sp>
        <p:nvSpPr>
          <p:cNvPr id="239" name="Rectangle 238">
            <a:extLst>
              <a:ext uri="{FF2B5EF4-FFF2-40B4-BE49-F238E27FC236}">
                <a16:creationId xmlns:a16="http://schemas.microsoft.com/office/drawing/2014/main" id="{9CF2ABD1-B545-2F02-6FC4-A021DB40165C}"/>
              </a:ext>
            </a:extLst>
          </p:cNvPr>
          <p:cNvSpPr/>
          <p:nvPr userDrawn="1"/>
        </p:nvSpPr>
        <p:spPr>
          <a:xfrm>
            <a:off x="585489" y="10209346"/>
            <a:ext cx="19348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0" i="1" dirty="0">
                <a:solidFill>
                  <a:srgbClr val="FF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* Please fill the box with black </a:t>
            </a:r>
            <a:r>
              <a:rPr lang="en-US" sz="900" b="0" i="1" dirty="0" err="1">
                <a:solidFill>
                  <a:srgbClr val="FF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colour</a:t>
            </a:r>
            <a:endParaRPr lang="en-US" sz="900" b="0" i="1" dirty="0">
              <a:solidFill>
                <a:srgbClr val="FF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228144-0F75-A9AD-069E-6136EFB7B757}"/>
              </a:ext>
            </a:extLst>
          </p:cNvPr>
          <p:cNvSpPr/>
          <p:nvPr userDrawn="1"/>
        </p:nvSpPr>
        <p:spPr>
          <a:xfrm>
            <a:off x="1075076" y="9932347"/>
            <a:ext cx="61113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I declare that the information given on this form is correct.</a:t>
            </a:r>
          </a:p>
        </p:txBody>
      </p:sp>
    </p:spTree>
    <p:extLst>
      <p:ext uri="{BB962C8B-B14F-4D97-AF65-F5344CB8AC3E}">
        <p14:creationId xmlns:p14="http://schemas.microsoft.com/office/powerpoint/2010/main" val="101508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the 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FB6AA53-74A8-463A-7411-D333647C4FF3}"/>
              </a:ext>
            </a:extLst>
          </p:cNvPr>
          <p:cNvSpPr/>
          <p:nvPr userDrawn="1"/>
        </p:nvSpPr>
        <p:spPr>
          <a:xfrm>
            <a:off x="795130" y="1139659"/>
            <a:ext cx="6162260" cy="1858374"/>
          </a:xfrm>
          <a:prstGeom prst="roundRect">
            <a:avLst/>
          </a:prstGeom>
          <a:gradFill flip="none" rotWithShape="1">
            <a:gsLst>
              <a:gs pos="0">
                <a:srgbClr val="B18F59"/>
              </a:gs>
              <a:gs pos="50000">
                <a:srgbClr val="F1D086"/>
              </a:gs>
              <a:gs pos="100000">
                <a:srgbClr val="B08D58"/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08000" rIns="0" bIns="0" anchor="ctr">
            <a:noAutofit/>
          </a:bodyPr>
          <a:lstStyle/>
          <a:p>
            <a:pPr lvl="0" algn="ctr" defTabSz="1007943">
              <a:lnSpc>
                <a:spcPct val="90000"/>
              </a:lnSpc>
              <a:spcBef>
                <a:spcPct val="0"/>
              </a:spcBef>
              <a:buNone/>
            </a:pPr>
            <a:endParaRPr lang="en-AE" sz="2400" b="1">
              <a:solidFill>
                <a:schemeClr val="tx1"/>
              </a:solidFill>
              <a:latin typeface="Dubai" panose="020B0503030403030204" pitchFamily="34" charset="-78"/>
              <a:ea typeface="+mj-ea"/>
              <a:cs typeface="Dubai" panose="020B0503030403030204" pitchFamily="34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4C74F29-7934-658B-58EA-6E9BF6DC9DED}"/>
              </a:ext>
            </a:extLst>
          </p:cNvPr>
          <p:cNvGrpSpPr/>
          <p:nvPr userDrawn="1"/>
        </p:nvGrpSpPr>
        <p:grpSpPr>
          <a:xfrm>
            <a:off x="909243" y="699099"/>
            <a:ext cx="5741188" cy="556672"/>
            <a:chOff x="1154287" y="626528"/>
            <a:chExt cx="5741188" cy="55667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76B90C2-BEA4-38D4-4317-9A21D96D0D69}"/>
                </a:ext>
              </a:extLst>
            </p:cNvPr>
            <p:cNvGrpSpPr/>
            <p:nvPr userDrawn="1"/>
          </p:nvGrpSpPr>
          <p:grpSpPr>
            <a:xfrm>
              <a:off x="1154287" y="626528"/>
              <a:ext cx="5741188" cy="556672"/>
              <a:chOff x="2174851" y="653093"/>
              <a:chExt cx="5741188" cy="556672"/>
            </a:xfrm>
          </p:grpSpPr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94CFF635-83B3-3EBC-1AE6-AC33F93F097F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2174851" y="653093"/>
                <a:ext cx="5741188" cy="55667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B18F59"/>
                  </a:gs>
                  <a:gs pos="50000">
                    <a:srgbClr val="F1D086"/>
                  </a:gs>
                  <a:gs pos="100000">
                    <a:srgbClr val="B08D58"/>
                  </a:gs>
                </a:gsLst>
                <a:lin ang="54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108000" rIns="0" bIns="0" anchor="ctr">
                <a:noAutofit/>
              </a:bodyPr>
              <a:lstStyle>
                <a:lvl1pPr algn="l" defTabSz="1007943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85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ctr"/>
                <a:r>
                  <a:rPr lang="en-US" sz="2400" b="1" dirty="0">
                    <a:latin typeface="Dubai" panose="020B0503030403030204" pitchFamily="34" charset="-78"/>
                    <a:cs typeface="Dubai" panose="020B0503030403030204" pitchFamily="34" charset="-78"/>
                  </a:rPr>
                  <a:t>ABOUT THE ORGANIZATION</a:t>
                </a:r>
              </a:p>
            </p:txBody>
          </p:sp>
          <p:pic>
            <p:nvPicPr>
              <p:cNvPr id="2" name="Graphic 1" descr="Badge 1 with solid fill">
                <a:extLst>
                  <a:ext uri="{FF2B5EF4-FFF2-40B4-BE49-F238E27FC236}">
                    <a16:creationId xmlns:a16="http://schemas.microsoft.com/office/drawing/2014/main" id="{11AD513F-56DE-2938-A2D4-A69CC3FBEF8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174851" y="653093"/>
                <a:ext cx="556672" cy="556672"/>
              </a:xfrm>
              <a:prstGeom prst="rect">
                <a:avLst/>
              </a:prstGeom>
            </p:spPr>
          </p:pic>
        </p:grpSp>
        <p:pic>
          <p:nvPicPr>
            <p:cNvPr id="6" name="Graphic 5" descr="Storytelling with solid fill">
              <a:extLst>
                <a:ext uri="{FF2B5EF4-FFF2-40B4-BE49-F238E27FC236}">
                  <a16:creationId xmlns:a16="http://schemas.microsoft.com/office/drawing/2014/main" id="{83E61210-7F2A-70D7-39A5-4A1E9AFFCF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87704" y="690972"/>
              <a:ext cx="427876" cy="42787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732D2B2-9AD2-A276-41C4-9A842F57723E}"/>
              </a:ext>
            </a:extLst>
          </p:cNvPr>
          <p:cNvSpPr txBox="1"/>
          <p:nvPr userDrawn="1"/>
        </p:nvSpPr>
        <p:spPr>
          <a:xfrm>
            <a:off x="1067502" y="1464313"/>
            <a:ext cx="5582929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latin typeface="Dubai" panose="020B0503030403030204" pitchFamily="34" charset="-78"/>
                <a:cs typeface="Dubai" panose="020B0503030403030204" pitchFamily="34" charset="-78"/>
              </a:rPr>
              <a:t>1.1.	BRIEF INTRODUCTION TO THE ORGANIZATION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latin typeface="Dubai" panose="020B0503030403030204" pitchFamily="34" charset="-78"/>
                <a:cs typeface="Dubai" panose="020B0503030403030204" pitchFamily="34" charset="-78"/>
              </a:rPr>
              <a:t>1.2.	PRODUCTS / SERVICES OFFERED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latin typeface="Dubai" panose="020B0503030403030204" pitchFamily="34" charset="-78"/>
                <a:cs typeface="Dubai" panose="020B0503030403030204" pitchFamily="34" charset="-78"/>
              </a:rPr>
              <a:t>1.3.	LOCATIONS</a:t>
            </a:r>
          </a:p>
        </p:txBody>
      </p:sp>
    </p:spTree>
    <p:extLst>
      <p:ext uri="{BB962C8B-B14F-4D97-AF65-F5344CB8AC3E}">
        <p14:creationId xmlns:p14="http://schemas.microsoft.com/office/powerpoint/2010/main" val="417175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the Organiz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48FFAEC-293B-D3A6-73F0-0331CE1785E3}"/>
              </a:ext>
            </a:extLst>
          </p:cNvPr>
          <p:cNvGrpSpPr/>
          <p:nvPr userDrawn="1"/>
        </p:nvGrpSpPr>
        <p:grpSpPr>
          <a:xfrm>
            <a:off x="0" y="612014"/>
            <a:ext cx="5741188" cy="556672"/>
            <a:chOff x="1154287" y="626528"/>
            <a:chExt cx="5741188" cy="55667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CC6D90D-BC56-6AAA-3C94-9C726D5C6A19}"/>
                </a:ext>
              </a:extLst>
            </p:cNvPr>
            <p:cNvGrpSpPr/>
            <p:nvPr userDrawn="1"/>
          </p:nvGrpSpPr>
          <p:grpSpPr>
            <a:xfrm>
              <a:off x="1154287" y="626528"/>
              <a:ext cx="5741188" cy="556672"/>
              <a:chOff x="2174851" y="653093"/>
              <a:chExt cx="5741188" cy="556672"/>
            </a:xfrm>
          </p:grpSpPr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E6C919E3-2200-509A-1D5F-EDB1E9BC7624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2174851" y="653093"/>
                <a:ext cx="5741188" cy="55667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B18F59"/>
                  </a:gs>
                  <a:gs pos="50000">
                    <a:srgbClr val="F1D086"/>
                  </a:gs>
                  <a:gs pos="100000">
                    <a:srgbClr val="B08D58"/>
                  </a:gs>
                </a:gsLst>
                <a:lin ang="54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108000" rIns="0" bIns="0" anchor="ctr">
                <a:noAutofit/>
              </a:bodyPr>
              <a:lstStyle>
                <a:lvl1pPr algn="l" defTabSz="1007943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85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ctr"/>
                <a:r>
                  <a:rPr lang="en-US" sz="2400" b="1" dirty="0">
                    <a:latin typeface="Dubai" panose="020B0503030403030204" pitchFamily="34" charset="-78"/>
                    <a:cs typeface="Dubai" panose="020B0503030403030204" pitchFamily="34" charset="-78"/>
                  </a:rPr>
                  <a:t>ABOUT THE ORGANIZATION</a:t>
                </a:r>
              </a:p>
            </p:txBody>
          </p:sp>
          <p:pic>
            <p:nvPicPr>
              <p:cNvPr id="11" name="Graphic 10" descr="Badge 1 with solid fill">
                <a:extLst>
                  <a:ext uri="{FF2B5EF4-FFF2-40B4-BE49-F238E27FC236}">
                    <a16:creationId xmlns:a16="http://schemas.microsoft.com/office/drawing/2014/main" id="{93F26148-1640-75AB-1850-CA90D8CAD15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174851" y="653093"/>
                <a:ext cx="556672" cy="556672"/>
              </a:xfrm>
              <a:prstGeom prst="rect">
                <a:avLst/>
              </a:prstGeom>
            </p:spPr>
          </p:pic>
        </p:grpSp>
        <p:pic>
          <p:nvPicPr>
            <p:cNvPr id="9" name="Graphic 8" descr="Storytelling with solid fill">
              <a:extLst>
                <a:ext uri="{FF2B5EF4-FFF2-40B4-BE49-F238E27FC236}">
                  <a16:creationId xmlns:a16="http://schemas.microsoft.com/office/drawing/2014/main" id="{37204CFE-47B5-9413-14EA-5647F36FB5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87704" y="690972"/>
              <a:ext cx="427876" cy="4278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2856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e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DF9F236-ABFE-6E0D-4288-81E780C6E299}"/>
              </a:ext>
            </a:extLst>
          </p:cNvPr>
          <p:cNvSpPr/>
          <p:nvPr userDrawn="1"/>
        </p:nvSpPr>
        <p:spPr>
          <a:xfrm>
            <a:off x="536024" y="1139659"/>
            <a:ext cx="6487627" cy="8558978"/>
          </a:xfrm>
          <a:prstGeom prst="roundRect">
            <a:avLst>
              <a:gd name="adj" fmla="val 13894"/>
            </a:avLst>
          </a:prstGeom>
          <a:gradFill flip="none" rotWithShape="1">
            <a:gsLst>
              <a:gs pos="0">
                <a:srgbClr val="B18F59"/>
              </a:gs>
              <a:gs pos="50000">
                <a:srgbClr val="F1D086"/>
              </a:gs>
              <a:gs pos="100000">
                <a:srgbClr val="B08D58"/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08000" rIns="0" bIns="0" anchor="ctr">
            <a:noAutofit/>
          </a:bodyPr>
          <a:lstStyle/>
          <a:p>
            <a:pPr lvl="0" algn="ctr" defTabSz="1007943">
              <a:lnSpc>
                <a:spcPct val="90000"/>
              </a:lnSpc>
              <a:spcBef>
                <a:spcPct val="0"/>
              </a:spcBef>
              <a:buNone/>
            </a:pPr>
            <a:endParaRPr lang="en-AE" sz="2400" b="1">
              <a:solidFill>
                <a:schemeClr val="tx1"/>
              </a:solidFill>
              <a:latin typeface="Dubai" panose="020B0503030403030204" pitchFamily="34" charset="-78"/>
              <a:ea typeface="+mj-ea"/>
              <a:cs typeface="Dubai" panose="020B0503030403030204" pitchFamily="34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7929849-C9FC-11AF-426B-EB337DB670F6}"/>
              </a:ext>
            </a:extLst>
          </p:cNvPr>
          <p:cNvGrpSpPr/>
          <p:nvPr userDrawn="1"/>
        </p:nvGrpSpPr>
        <p:grpSpPr>
          <a:xfrm>
            <a:off x="1611085" y="626528"/>
            <a:ext cx="4310743" cy="556672"/>
            <a:chOff x="1611085" y="626528"/>
            <a:chExt cx="4310743" cy="55667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76B90C2-BEA4-38D4-4317-9A21D96D0D69}"/>
                </a:ext>
              </a:extLst>
            </p:cNvPr>
            <p:cNvGrpSpPr/>
            <p:nvPr userDrawn="1"/>
          </p:nvGrpSpPr>
          <p:grpSpPr>
            <a:xfrm>
              <a:off x="1611085" y="626528"/>
              <a:ext cx="4310743" cy="556672"/>
              <a:chOff x="1190301" y="653093"/>
              <a:chExt cx="4310743" cy="556672"/>
            </a:xfrm>
          </p:grpSpPr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94CFF635-83B3-3EBC-1AE6-AC33F93F097F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1190301" y="653093"/>
                <a:ext cx="4310743" cy="55667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B18F59"/>
                  </a:gs>
                  <a:gs pos="50000">
                    <a:srgbClr val="F1D086"/>
                  </a:gs>
                  <a:gs pos="100000">
                    <a:srgbClr val="B08D58"/>
                  </a:gs>
                </a:gsLst>
                <a:lin ang="54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72000" tIns="108000" rIns="0" bIns="0" anchor="ctr">
                <a:noAutofit/>
              </a:bodyPr>
              <a:lstStyle>
                <a:lvl1pPr algn="l" defTabSz="1007943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85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ctr"/>
                <a:r>
                  <a:rPr lang="en-US" sz="2400" b="1" dirty="0">
                    <a:latin typeface="Dubai" panose="020B0503030403030204" pitchFamily="34" charset="-78"/>
                    <a:cs typeface="Dubai" panose="020B0503030403030204" pitchFamily="34" charset="-78"/>
                  </a:rPr>
                  <a:t>DEFINE</a:t>
                </a:r>
              </a:p>
            </p:txBody>
          </p:sp>
          <p:pic>
            <p:nvPicPr>
              <p:cNvPr id="2" name="Graphic 1" descr="Badge with solid fill">
                <a:extLst>
                  <a:ext uri="{FF2B5EF4-FFF2-40B4-BE49-F238E27FC236}">
                    <a16:creationId xmlns:a16="http://schemas.microsoft.com/office/drawing/2014/main" id="{11AD513F-56DE-2938-A2D4-A69CC3FBEF8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/>
            </p:blipFill>
            <p:spPr>
              <a:xfrm>
                <a:off x="1216909" y="653093"/>
                <a:ext cx="556672" cy="556672"/>
              </a:xfrm>
              <a:prstGeom prst="rect">
                <a:avLst/>
              </a:prstGeom>
            </p:spPr>
          </p:pic>
        </p:grpSp>
        <p:pic>
          <p:nvPicPr>
            <p:cNvPr id="6" name="Graphic 5" descr="Document with solid fill">
              <a:extLst>
                <a:ext uri="{FF2B5EF4-FFF2-40B4-BE49-F238E27FC236}">
                  <a16:creationId xmlns:a16="http://schemas.microsoft.com/office/drawing/2014/main" id="{31CE9244-DD83-EA27-59BD-09263ADBAE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36171" y="700870"/>
              <a:ext cx="407987" cy="40798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C3DA8FC-F4C9-1954-ECE5-CD4D8C6898CA}"/>
              </a:ext>
            </a:extLst>
          </p:cNvPr>
          <p:cNvSpPr txBox="1"/>
          <p:nvPr userDrawn="1"/>
        </p:nvSpPr>
        <p:spPr>
          <a:xfrm>
            <a:off x="882607" y="1507135"/>
            <a:ext cx="5914379" cy="7779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800" b="1" dirty="0">
                <a:latin typeface="Dubai" panose="020B0503030403030204" pitchFamily="34" charset="-78"/>
                <a:cs typeface="Dubai" panose="020B0503030403030204" pitchFamily="34" charset="-78"/>
              </a:rPr>
              <a:t>2.1.	PROJECT CHARTER</a:t>
            </a:r>
          </a:p>
          <a:p>
            <a:pPr marL="457200" marR="0" lvl="1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800" b="0" dirty="0">
                <a:latin typeface="Dubai" panose="020B0503030403030204" pitchFamily="34" charset="-78"/>
                <a:cs typeface="Dubai" panose="020B0503030403030204" pitchFamily="34" charset="-78"/>
              </a:rPr>
              <a:t>2.1.1.  PROJECT TITLE</a:t>
            </a:r>
          </a:p>
          <a:p>
            <a:pPr marL="457200" marR="0" lvl="1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800" b="0" dirty="0">
                <a:latin typeface="Dubai" panose="020B0503030403030204" pitchFamily="34" charset="-78"/>
                <a:cs typeface="Dubai" panose="020B0503030403030204" pitchFamily="34" charset="-78"/>
              </a:rPr>
              <a:t>2.1.2.  BUSINESS CASE </a:t>
            </a:r>
          </a:p>
          <a:p>
            <a:pPr marL="457200" marR="0" lvl="1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800" b="0" dirty="0">
                <a:latin typeface="Dubai" panose="020B0503030403030204" pitchFamily="34" charset="-78"/>
                <a:cs typeface="Dubai" panose="020B0503030403030204" pitchFamily="34" charset="-78"/>
              </a:rPr>
              <a:t>2.1.3.  PROBLEM STATEMENT</a:t>
            </a:r>
          </a:p>
          <a:p>
            <a:pPr marL="457200" marR="0" lvl="1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800" b="0" dirty="0">
                <a:latin typeface="Dubai" panose="020B0503030403030204" pitchFamily="34" charset="-78"/>
                <a:cs typeface="Dubai" panose="020B0503030403030204" pitchFamily="34" charset="-78"/>
              </a:rPr>
              <a:t>2.1.4.  STAKEHOLDER ANALYSIS</a:t>
            </a:r>
          </a:p>
          <a:p>
            <a:pPr marL="457200" marR="0" lvl="1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800" b="0" dirty="0">
                <a:latin typeface="Dubai" panose="020B0503030403030204" pitchFamily="34" charset="-78"/>
                <a:cs typeface="Dubai" panose="020B0503030403030204" pitchFamily="34" charset="-78"/>
              </a:rPr>
              <a:t>2.1.5.  GOALS AND OBJECTIVES OF THE PROJECT</a:t>
            </a:r>
          </a:p>
          <a:p>
            <a:pPr marL="457200" marR="0" lvl="1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800" b="0" dirty="0">
                <a:latin typeface="Dubai" panose="020B0503030403030204" pitchFamily="34" charset="-78"/>
                <a:cs typeface="Dubai" panose="020B0503030403030204" pitchFamily="34" charset="-78"/>
              </a:rPr>
              <a:t>2.1.6.  OTHER EXPECTED INTANGIBLE BENEFITS </a:t>
            </a:r>
          </a:p>
          <a:p>
            <a:pPr marL="457200" marR="0" lvl="1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800" b="0" dirty="0">
                <a:latin typeface="Dubai" panose="020B0503030403030204" pitchFamily="34" charset="-78"/>
                <a:cs typeface="Dubai" panose="020B0503030403030204" pitchFamily="34" charset="-78"/>
              </a:rPr>
              <a:t>2.1.7.  TEAM MEMBERS/LEADER, PROJECT SPONSOR</a:t>
            </a:r>
          </a:p>
          <a:p>
            <a:pPr marL="457200" marR="0" lvl="1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800" b="0" dirty="0">
                <a:latin typeface="Dubai" panose="020B0503030403030204" pitchFamily="34" charset="-78"/>
                <a:cs typeface="Dubai" panose="020B0503030403030204" pitchFamily="34" charset="-78"/>
              </a:rPr>
              <a:t>2.1.8.  PROJECT TARGET DATE AND PROJECT PLAN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800" b="1" dirty="0">
                <a:latin typeface="Dubai" panose="020B0503030403030204" pitchFamily="34" charset="-78"/>
                <a:cs typeface="Dubai" panose="020B0503030403030204" pitchFamily="34" charset="-78"/>
              </a:rPr>
              <a:t>2.2.	“SIPOC” OR “COPIS” DIAGRAM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800" b="1" dirty="0">
                <a:latin typeface="Dubai" panose="020B0503030403030204" pitchFamily="34" charset="-78"/>
                <a:cs typeface="Dubai" panose="020B0503030403030204" pitchFamily="34" charset="-78"/>
              </a:rPr>
              <a:t>2.3.	VOICE OF CUSTOMER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800" b="1" dirty="0">
                <a:latin typeface="Dubai" panose="020B0503030403030204" pitchFamily="34" charset="-78"/>
                <a:cs typeface="Dubai" panose="020B0503030403030204" pitchFamily="34" charset="-78"/>
              </a:rPr>
              <a:t>2.4.	CTQS AND RELATED BIG YS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800" b="1" dirty="0">
                <a:latin typeface="Dubai" panose="020B0503030403030204" pitchFamily="34" charset="-78"/>
                <a:cs typeface="Dubai" panose="020B0503030403030204" pitchFamily="34" charset="-78"/>
              </a:rPr>
              <a:t>2.5.	STRATIFICATION &amp; PRIORITIZATION OF YS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800" b="1" dirty="0">
                <a:latin typeface="Dubai" panose="020B0503030403030204" pitchFamily="34" charset="-78"/>
                <a:cs typeface="Dubai" panose="020B0503030403030204" pitchFamily="34" charset="-78"/>
              </a:rPr>
              <a:t>2.6.	PROJECT SCOPE / BOUNDARY</a:t>
            </a:r>
          </a:p>
        </p:txBody>
      </p:sp>
    </p:spTree>
    <p:extLst>
      <p:ext uri="{BB962C8B-B14F-4D97-AF65-F5344CB8AC3E}">
        <p14:creationId xmlns:p14="http://schemas.microsoft.com/office/powerpoint/2010/main" val="39937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e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7929849-C9FC-11AF-426B-EB337DB670F6}"/>
              </a:ext>
            </a:extLst>
          </p:cNvPr>
          <p:cNvGrpSpPr/>
          <p:nvPr userDrawn="1"/>
        </p:nvGrpSpPr>
        <p:grpSpPr>
          <a:xfrm>
            <a:off x="0" y="582985"/>
            <a:ext cx="2368403" cy="556672"/>
            <a:chOff x="2595635" y="626528"/>
            <a:chExt cx="2368403" cy="55667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76B90C2-BEA4-38D4-4317-9A21D96D0D69}"/>
                </a:ext>
              </a:extLst>
            </p:cNvPr>
            <p:cNvGrpSpPr/>
            <p:nvPr userDrawn="1"/>
          </p:nvGrpSpPr>
          <p:grpSpPr>
            <a:xfrm>
              <a:off x="2595635" y="626528"/>
              <a:ext cx="2368403" cy="556672"/>
              <a:chOff x="2174851" y="653093"/>
              <a:chExt cx="2368403" cy="556672"/>
            </a:xfrm>
          </p:grpSpPr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94CFF635-83B3-3EBC-1AE6-AC33F93F097F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2174852" y="653093"/>
                <a:ext cx="2368402" cy="55667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B18F59"/>
                  </a:gs>
                  <a:gs pos="50000">
                    <a:srgbClr val="F1D086"/>
                  </a:gs>
                  <a:gs pos="100000">
                    <a:srgbClr val="B08D58"/>
                  </a:gs>
                </a:gsLst>
                <a:lin ang="54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72000" tIns="108000" rIns="0" bIns="0" anchor="ctr">
                <a:noAutofit/>
              </a:bodyPr>
              <a:lstStyle>
                <a:lvl1pPr algn="l" defTabSz="1007943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85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ctr"/>
                <a:r>
                  <a:rPr lang="en-US" sz="2400" b="1" dirty="0">
                    <a:latin typeface="Dubai" panose="020B0503030403030204" pitchFamily="34" charset="-78"/>
                    <a:cs typeface="Dubai" panose="020B0503030403030204" pitchFamily="34" charset="-78"/>
                  </a:rPr>
                  <a:t>DEFINE</a:t>
                </a:r>
              </a:p>
            </p:txBody>
          </p:sp>
          <p:pic>
            <p:nvPicPr>
              <p:cNvPr id="2" name="Graphic 1" descr="Badge with solid fill">
                <a:extLst>
                  <a:ext uri="{FF2B5EF4-FFF2-40B4-BE49-F238E27FC236}">
                    <a16:creationId xmlns:a16="http://schemas.microsoft.com/office/drawing/2014/main" id="{11AD513F-56DE-2938-A2D4-A69CC3FBEF8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/>
            </p:blipFill>
            <p:spPr>
              <a:xfrm>
                <a:off x="2174851" y="653093"/>
                <a:ext cx="556672" cy="556672"/>
              </a:xfrm>
              <a:prstGeom prst="rect">
                <a:avLst/>
              </a:prstGeom>
            </p:spPr>
          </p:pic>
        </p:grpSp>
        <p:pic>
          <p:nvPicPr>
            <p:cNvPr id="6" name="Graphic 5" descr="Document with solid fill">
              <a:extLst>
                <a:ext uri="{FF2B5EF4-FFF2-40B4-BE49-F238E27FC236}">
                  <a16:creationId xmlns:a16="http://schemas.microsoft.com/office/drawing/2014/main" id="{31CE9244-DD83-EA27-59BD-09263ADBAE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65319" y="700870"/>
              <a:ext cx="407987" cy="407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720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F7A91F-7A8F-E11A-432B-A6A6BBB4575E}"/>
              </a:ext>
            </a:extLst>
          </p:cNvPr>
          <p:cNvSpPr/>
          <p:nvPr userDrawn="1"/>
        </p:nvSpPr>
        <p:spPr>
          <a:xfrm>
            <a:off x="-1" y="4832"/>
            <a:ext cx="7559676" cy="296965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38100" dist="127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sz="1653"/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2DF5D28B-C760-3EF2-2440-0293DBB3EE2A}"/>
              </a:ext>
            </a:extLst>
          </p:cNvPr>
          <p:cNvSpPr/>
          <p:nvPr userDrawn="1"/>
        </p:nvSpPr>
        <p:spPr>
          <a:xfrm>
            <a:off x="489317" y="-3466"/>
            <a:ext cx="6581040" cy="305263"/>
          </a:xfrm>
          <a:prstGeom prst="trapezoid">
            <a:avLst>
              <a:gd name="adj" fmla="val 86394"/>
            </a:avLst>
          </a:prstGeom>
          <a:gradFill flip="none" rotWithShape="1">
            <a:gsLst>
              <a:gs pos="0">
                <a:srgbClr val="C1995A"/>
              </a:gs>
              <a:gs pos="50000">
                <a:srgbClr val="FAE4B4"/>
              </a:gs>
              <a:gs pos="100000">
                <a:srgbClr val="B08D58">
                  <a:shade val="100000"/>
                  <a:satMod val="115000"/>
                </a:srgbClr>
              </a:gs>
            </a:gsLst>
            <a:lin ang="0" scaled="0"/>
            <a:tileRect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Global Continual Improvement Award 2025, 14</a:t>
            </a:r>
            <a:r>
              <a:rPr lang="en-US" sz="1000" b="0" kern="1000" spc="0" baseline="3000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th</a:t>
            </a:r>
            <a:r>
              <a:rPr lang="en-US" sz="1000" b="0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 Cycle </a:t>
            </a:r>
            <a:r>
              <a:rPr lang="en-US" sz="1000" b="1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Submission Template</a:t>
            </a:r>
            <a:r>
              <a:rPr lang="en-US" sz="1000" b="0" kern="1000" spc="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- Copyrighted are Strictly Confidential</a:t>
            </a:r>
            <a:endParaRPr lang="en-AE" sz="1000" b="0" kern="1000" spc="0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0F462E-F010-16D2-EE3B-E96993BA504A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2" b="11802"/>
          <a:stretch/>
        </p:blipFill>
        <p:spPr>
          <a:xfrm>
            <a:off x="66039" y="10493"/>
            <a:ext cx="388721" cy="2969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9866DD-E8AC-DBC6-9A47-8A69FD28A3BB}"/>
              </a:ext>
            </a:extLst>
          </p:cNvPr>
          <p:cNvSpPr txBox="1"/>
          <p:nvPr userDrawn="1"/>
        </p:nvSpPr>
        <p:spPr>
          <a:xfrm>
            <a:off x="1" y="10483736"/>
            <a:ext cx="75596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0" spc="0">
                <a:solidFill>
                  <a:srgbClr val="866A4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www.dqg.org</a:t>
            </a:r>
            <a:endParaRPr lang="en-AE" sz="1000" b="1" kern="1000" spc="0">
              <a:solidFill>
                <a:srgbClr val="866A42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76A427-C914-CDE5-B3F3-EA1FFA5ABA09}"/>
              </a:ext>
            </a:extLst>
          </p:cNvPr>
          <p:cNvCxnSpPr>
            <a:cxnSpLocks/>
          </p:cNvCxnSpPr>
          <p:nvPr userDrawn="1"/>
        </p:nvCxnSpPr>
        <p:spPr>
          <a:xfrm>
            <a:off x="-1" y="10475402"/>
            <a:ext cx="7559676" cy="0"/>
          </a:xfrm>
          <a:prstGeom prst="line">
            <a:avLst/>
          </a:prstGeom>
          <a:ln w="9525">
            <a:solidFill>
              <a:srgbClr val="B08D5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3A40C36-8411-FE35-307B-6D58E413BC72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6" r="46070" b="15125"/>
          <a:stretch/>
        </p:blipFill>
        <p:spPr>
          <a:xfrm>
            <a:off x="7176157" y="18625"/>
            <a:ext cx="236197" cy="27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3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76" r:id="rId2"/>
    <p:sldLayoutId id="2147483737" r:id="rId3"/>
    <p:sldLayoutId id="2147483687" r:id="rId4"/>
    <p:sldLayoutId id="2147483765" r:id="rId5"/>
    <p:sldLayoutId id="2147483698" r:id="rId6"/>
    <p:sldLayoutId id="2147483766" r:id="rId7"/>
    <p:sldLayoutId id="2147483754" r:id="rId8"/>
    <p:sldLayoutId id="2147483767" r:id="rId9"/>
    <p:sldLayoutId id="2147483755" r:id="rId10"/>
    <p:sldLayoutId id="2147483763" r:id="rId11"/>
    <p:sldLayoutId id="2147483756" r:id="rId12"/>
    <p:sldLayoutId id="2147483768" r:id="rId13"/>
    <p:sldLayoutId id="2147483769" r:id="rId14"/>
    <p:sldLayoutId id="2147483757" r:id="rId15"/>
    <p:sldLayoutId id="2147483770" r:id="rId16"/>
    <p:sldLayoutId id="2147483758" r:id="rId17"/>
    <p:sldLayoutId id="2147483771" r:id="rId18"/>
    <p:sldLayoutId id="2147483759" r:id="rId19"/>
    <p:sldLayoutId id="2147483772" r:id="rId20"/>
    <p:sldLayoutId id="2147483760" r:id="rId21"/>
    <p:sldLayoutId id="2147483774" r:id="rId22"/>
    <p:sldLayoutId id="2147483761" r:id="rId23"/>
    <p:sldLayoutId id="2147483775" r:id="rId24"/>
    <p:sldLayoutId id="2147483762" r:id="rId25"/>
    <p:sldLayoutId id="2147483718" r:id="rId26"/>
  </p:sldLayoutIdLst>
  <p:hf hd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7" userDrawn="1">
          <p15:clr>
            <a:srgbClr val="F26B43"/>
          </p15:clr>
        </p15:guide>
        <p15:guide id="2" pos="23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333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871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22EAC2-8B9C-6175-53F3-4269237F9B0D}"/>
              </a:ext>
            </a:extLst>
          </p:cNvPr>
          <p:cNvSpPr txBox="1"/>
          <p:nvPr/>
        </p:nvSpPr>
        <p:spPr>
          <a:xfrm>
            <a:off x="130629" y="1364343"/>
            <a:ext cx="71555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2.1.	PROJECT CHARTER</a:t>
            </a:r>
          </a:p>
          <a:p>
            <a:pPr lvl="1"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2.1.1.	PROJECT TITLE</a:t>
            </a:r>
          </a:p>
          <a:p>
            <a:pPr lvl="1"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2.1.2.	BUSINESS CASE </a:t>
            </a:r>
          </a:p>
          <a:p>
            <a:pPr lvl="1"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2.1.3.	PROBLEM STATEMENT</a:t>
            </a:r>
          </a:p>
          <a:p>
            <a:pPr lvl="1"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2.1.4.	STAKEHOLDER ANALYSIS</a:t>
            </a:r>
          </a:p>
          <a:p>
            <a:pPr lvl="1"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2.1.5.	GOALS AND OBJECTIVES OF THE PROJECT</a:t>
            </a:r>
          </a:p>
          <a:p>
            <a:pPr lvl="1"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2.1.6.	OTHER EXPECTED INTANGIBLE BENEFITS </a:t>
            </a:r>
          </a:p>
          <a:p>
            <a:pPr lvl="1"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2.1.7.	TEAM MEMBERS/LEADER, PROJECT SPONSOR</a:t>
            </a:r>
          </a:p>
          <a:p>
            <a:pPr lvl="1"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2.1.8.	PROJECT TARGET DATE AND PROJECT PLAN</a:t>
            </a:r>
          </a:p>
        </p:txBody>
      </p:sp>
    </p:spTree>
    <p:extLst>
      <p:ext uri="{BB962C8B-B14F-4D97-AF65-F5344CB8AC3E}">
        <p14:creationId xmlns:p14="http://schemas.microsoft.com/office/powerpoint/2010/main" val="2246142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E5697-29FD-8808-FC6B-1C79C4AF3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FBDCC4-D3B9-3144-5E3F-D6E8EC058612}"/>
              </a:ext>
            </a:extLst>
          </p:cNvPr>
          <p:cNvSpPr txBox="1"/>
          <p:nvPr/>
        </p:nvSpPr>
        <p:spPr>
          <a:xfrm>
            <a:off x="130629" y="1364343"/>
            <a:ext cx="7155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2.2.	“SIPOC” OR “COPIS” DIAGRAM</a:t>
            </a:r>
          </a:p>
        </p:txBody>
      </p:sp>
    </p:spTree>
    <p:extLst>
      <p:ext uri="{BB962C8B-B14F-4D97-AF65-F5344CB8AC3E}">
        <p14:creationId xmlns:p14="http://schemas.microsoft.com/office/powerpoint/2010/main" val="1758759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1E3E7-D2B8-E5A6-610E-F280B03B8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B248DB-BCF6-9074-9A2C-9EB8F779122B}"/>
              </a:ext>
            </a:extLst>
          </p:cNvPr>
          <p:cNvSpPr txBox="1"/>
          <p:nvPr/>
        </p:nvSpPr>
        <p:spPr>
          <a:xfrm>
            <a:off x="130629" y="1364343"/>
            <a:ext cx="7155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2.3.	VOICE OF CUSTOMER</a:t>
            </a:r>
          </a:p>
        </p:txBody>
      </p:sp>
    </p:spTree>
    <p:extLst>
      <p:ext uri="{BB962C8B-B14F-4D97-AF65-F5344CB8AC3E}">
        <p14:creationId xmlns:p14="http://schemas.microsoft.com/office/powerpoint/2010/main" val="1978580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6394A-B2AF-4D3C-6FD4-DAEF376D4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2996B0-3BF0-4C95-76AA-5D8CDF48EA61}"/>
              </a:ext>
            </a:extLst>
          </p:cNvPr>
          <p:cNvSpPr txBox="1"/>
          <p:nvPr/>
        </p:nvSpPr>
        <p:spPr>
          <a:xfrm>
            <a:off x="130629" y="1364343"/>
            <a:ext cx="7155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2.4.	CTQS AND RELATED BIG YS</a:t>
            </a:r>
          </a:p>
        </p:txBody>
      </p:sp>
    </p:spTree>
    <p:extLst>
      <p:ext uri="{BB962C8B-B14F-4D97-AF65-F5344CB8AC3E}">
        <p14:creationId xmlns:p14="http://schemas.microsoft.com/office/powerpoint/2010/main" val="1029454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8F42E-991C-C85F-8DCE-82A788925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1A5884-496B-6722-A584-D03DF00959E4}"/>
              </a:ext>
            </a:extLst>
          </p:cNvPr>
          <p:cNvSpPr txBox="1"/>
          <p:nvPr/>
        </p:nvSpPr>
        <p:spPr>
          <a:xfrm>
            <a:off x="130629" y="1364343"/>
            <a:ext cx="7155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2.5.	STRATIFICATION &amp; PRIORITIZATION OF YS</a:t>
            </a:r>
          </a:p>
        </p:txBody>
      </p:sp>
    </p:spTree>
    <p:extLst>
      <p:ext uri="{BB962C8B-B14F-4D97-AF65-F5344CB8AC3E}">
        <p14:creationId xmlns:p14="http://schemas.microsoft.com/office/powerpoint/2010/main" val="1006765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93DC8-E7C0-7488-1C6A-78457A324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A57AA9-A302-3AAC-E110-54A9EDE942D4}"/>
              </a:ext>
            </a:extLst>
          </p:cNvPr>
          <p:cNvSpPr txBox="1"/>
          <p:nvPr/>
        </p:nvSpPr>
        <p:spPr>
          <a:xfrm>
            <a:off x="130629" y="1364343"/>
            <a:ext cx="7155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2.6.	PROJECT SCOPE / BOUNDARY</a:t>
            </a:r>
          </a:p>
        </p:txBody>
      </p:sp>
    </p:spTree>
    <p:extLst>
      <p:ext uri="{BB962C8B-B14F-4D97-AF65-F5344CB8AC3E}">
        <p14:creationId xmlns:p14="http://schemas.microsoft.com/office/powerpoint/2010/main" val="1392924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080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0E722-28B7-CA06-9F3B-6EA96FAA5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B5A68E-DAD8-A7ED-DB85-A6D85372D39F}"/>
              </a:ext>
            </a:extLst>
          </p:cNvPr>
          <p:cNvSpPr txBox="1"/>
          <p:nvPr/>
        </p:nvSpPr>
        <p:spPr>
          <a:xfrm>
            <a:off x="130629" y="1364343"/>
            <a:ext cx="7155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3.1.	IPO DIAGRAM</a:t>
            </a:r>
          </a:p>
        </p:txBody>
      </p:sp>
    </p:spTree>
    <p:extLst>
      <p:ext uri="{BB962C8B-B14F-4D97-AF65-F5344CB8AC3E}">
        <p14:creationId xmlns:p14="http://schemas.microsoft.com/office/powerpoint/2010/main" val="238939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F3312-4F70-82F2-DBD0-9A35A7498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47CF60-77FC-9A6A-E9BF-505378DB040F}"/>
              </a:ext>
            </a:extLst>
          </p:cNvPr>
          <p:cNvSpPr txBox="1"/>
          <p:nvPr/>
        </p:nvSpPr>
        <p:spPr>
          <a:xfrm>
            <a:off x="130629" y="1364343"/>
            <a:ext cx="7155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3.2.	DATA COLLECTION PLAN</a:t>
            </a:r>
          </a:p>
        </p:txBody>
      </p:sp>
    </p:spTree>
    <p:extLst>
      <p:ext uri="{BB962C8B-B14F-4D97-AF65-F5344CB8AC3E}">
        <p14:creationId xmlns:p14="http://schemas.microsoft.com/office/powerpoint/2010/main" val="150279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30840D-EE89-03FF-330B-82BEA8E3A9C4}"/>
              </a:ext>
            </a:extLst>
          </p:cNvPr>
          <p:cNvSpPr/>
          <p:nvPr/>
        </p:nvSpPr>
        <p:spPr>
          <a:xfrm>
            <a:off x="760663" y="9914019"/>
            <a:ext cx="237558" cy="20854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840511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C4117-E6DE-6538-AC44-345E191E7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1A5015-F519-7934-89C0-CA22653D5AAA}"/>
              </a:ext>
            </a:extLst>
          </p:cNvPr>
          <p:cNvSpPr txBox="1"/>
          <p:nvPr/>
        </p:nvSpPr>
        <p:spPr>
          <a:xfrm>
            <a:off x="130629" y="1364343"/>
            <a:ext cx="7155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3.3.	MEASUREMENT SYSTEM ANALYSIS (MSA)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4682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89986-97F3-53CE-A0CB-8B653B760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1D9478-565C-C2AE-194F-7862E4BD088D}"/>
              </a:ext>
            </a:extLst>
          </p:cNvPr>
          <p:cNvSpPr txBox="1"/>
          <p:nvPr/>
        </p:nvSpPr>
        <p:spPr>
          <a:xfrm>
            <a:off x="130629" y="1364343"/>
            <a:ext cx="7155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3.4.	MEASURE - ASSESS PROCESS CAPABILITY</a:t>
            </a:r>
          </a:p>
          <a:p>
            <a:pPr lvl="1"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3.4.1.	BASELINE PROCESS CAPABILITY</a:t>
            </a:r>
          </a:p>
        </p:txBody>
      </p:sp>
    </p:spTree>
    <p:extLst>
      <p:ext uri="{BB962C8B-B14F-4D97-AF65-F5344CB8AC3E}">
        <p14:creationId xmlns:p14="http://schemas.microsoft.com/office/powerpoint/2010/main" val="2001619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010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7ECBF3-2F93-E3F7-9BE6-7AAD200706B7}"/>
              </a:ext>
            </a:extLst>
          </p:cNvPr>
          <p:cNvSpPr txBox="1"/>
          <p:nvPr/>
        </p:nvSpPr>
        <p:spPr>
          <a:xfrm>
            <a:off x="130629" y="1364343"/>
            <a:ext cx="7155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4.1.1.	DETAILED APPROPRIATE PROCESS MAP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1463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02BC2-1DC3-A121-2FBB-4EA72A250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DBB52D-E4B2-6957-378A-3E619350C6BF}"/>
              </a:ext>
            </a:extLst>
          </p:cNvPr>
          <p:cNvSpPr txBox="1"/>
          <p:nvPr/>
        </p:nvSpPr>
        <p:spPr>
          <a:xfrm>
            <a:off x="130629" y="1364343"/>
            <a:ext cx="71555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4.1.2.	IDENTIFY WASTE</a:t>
            </a:r>
          </a:p>
          <a:p>
            <a:pPr lvl="1"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4.1.2.1.	VALUE-ADDING ACTIVITIES, </a:t>
            </a:r>
          </a:p>
          <a:p>
            <a:pPr lvl="1"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4.1.2.2.	NON-VALUE ADDING BUT NECESSARY ACTIVITIES</a:t>
            </a:r>
          </a:p>
          <a:p>
            <a:pPr lvl="1"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4.1.2.3.	WASTEFUL ACTIVITIES</a:t>
            </a:r>
          </a:p>
        </p:txBody>
      </p:sp>
    </p:spTree>
    <p:extLst>
      <p:ext uri="{BB962C8B-B14F-4D97-AF65-F5344CB8AC3E}">
        <p14:creationId xmlns:p14="http://schemas.microsoft.com/office/powerpoint/2010/main" val="3059803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AFBDE-FFEA-6E55-6DF5-35EC7808E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1E87B7-4C77-CC2B-CEF8-0D7D2A7467F9}"/>
              </a:ext>
            </a:extLst>
          </p:cNvPr>
          <p:cNvSpPr txBox="1"/>
          <p:nvPr/>
        </p:nvSpPr>
        <p:spPr>
          <a:xfrm>
            <a:off x="130629" y="1364343"/>
            <a:ext cx="7155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4.1.3.	IDENTIFY CONSTRAINTS / BOTTLENECKS IN THE FLOW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7095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B0310D-F0AA-53C3-1DBE-FF83DC783FB0}"/>
              </a:ext>
            </a:extLst>
          </p:cNvPr>
          <p:cNvSpPr txBox="1"/>
          <p:nvPr/>
        </p:nvSpPr>
        <p:spPr>
          <a:xfrm>
            <a:off x="130629" y="1364343"/>
            <a:ext cx="7155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4.2.1.	APPROPRIATE PROCESS RISK ANALYSIS LIKE FMEA ETC..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3129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365F9-2274-A14A-A699-E3EDDDCB4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8BAD55-6CDB-0FEE-6783-86F3D9C2AC9C}"/>
              </a:ext>
            </a:extLst>
          </p:cNvPr>
          <p:cNvSpPr txBox="1"/>
          <p:nvPr/>
        </p:nvSpPr>
        <p:spPr>
          <a:xfrm>
            <a:off x="130629" y="1364343"/>
            <a:ext cx="7155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4.2.2.	ROOT CAUSE IDENTIFICATION METHODS LIKE HYPOTHESIS TESTS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4225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513BE-C5BD-25DC-F3E1-ABFB0A1A5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F34086-EE6E-13DA-FDC9-9AF79363DC28}"/>
              </a:ext>
            </a:extLst>
          </p:cNvPr>
          <p:cNvSpPr txBox="1"/>
          <p:nvPr/>
        </p:nvSpPr>
        <p:spPr>
          <a:xfrm>
            <a:off x="130629" y="1364343"/>
            <a:ext cx="7155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4.2.3.	USE OF APPROPRIATE DATA ANALYSIS TOOLS AND ROOT CAUSES VALIDATION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6559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622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8A92B3-9498-B2D1-5024-6E21CDC4ABB3}"/>
              </a:ext>
            </a:extLst>
          </p:cNvPr>
          <p:cNvSpPr txBox="1"/>
          <p:nvPr/>
        </p:nvSpPr>
        <p:spPr>
          <a:xfrm>
            <a:off x="4154395" y="8788593"/>
            <a:ext cx="15277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1400" b="1" i="0" dirty="0">
                <a:latin typeface="Dubai" panose="020B0503030403030204" pitchFamily="34" charset="-78"/>
                <a:cs typeface="Dubai" panose="020B0503030403030204" pitchFamily="34" charset="-78"/>
              </a:rPr>
              <a:t>SERVICES</a:t>
            </a:r>
            <a:endParaRPr lang="en-AE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95420F-C850-508B-E6B9-013EC211FF73}"/>
              </a:ext>
            </a:extLst>
          </p:cNvPr>
          <p:cNvSpPr txBox="1"/>
          <p:nvPr/>
        </p:nvSpPr>
        <p:spPr>
          <a:xfrm>
            <a:off x="1943712" y="8788593"/>
            <a:ext cx="16280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b="1" i="0" dirty="0">
                <a:latin typeface="Dubai" panose="020B0503030403030204" pitchFamily="34" charset="-78"/>
                <a:cs typeface="Dubai" panose="020B0503030403030204" pitchFamily="34" charset="-78"/>
              </a:rPr>
              <a:t>MANUFACTURING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255297-004B-7552-0693-A458465C069A}"/>
              </a:ext>
            </a:extLst>
          </p:cNvPr>
          <p:cNvSpPr txBox="1"/>
          <p:nvPr/>
        </p:nvSpPr>
        <p:spPr>
          <a:xfrm>
            <a:off x="1566238" y="3885973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>
                <a:latin typeface="Dubai" panose="020B0503030403030204" pitchFamily="34" charset="-78"/>
                <a:cs typeface="Dubai" panose="020B0503030403030204" pitchFamily="34" charset="-78"/>
              </a:rPr>
              <a:t>---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0CEA63-2EA6-F97F-8898-54D195465077}"/>
              </a:ext>
            </a:extLst>
          </p:cNvPr>
          <p:cNvSpPr txBox="1"/>
          <p:nvPr/>
        </p:nvSpPr>
        <p:spPr>
          <a:xfrm>
            <a:off x="1566239" y="2773463"/>
            <a:ext cx="44271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latin typeface="Dubai" panose="020B0503030403030204" pitchFamily="34" charset="-78"/>
                <a:cs typeface="Dubai" panose="020B0503030403030204" pitchFamily="34" charset="-78"/>
              </a:rPr>
              <a:t>---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994F80-2814-E201-E04A-CB4DA2E0C796}"/>
              </a:ext>
            </a:extLst>
          </p:cNvPr>
          <p:cNvSpPr txBox="1"/>
          <p:nvPr/>
        </p:nvSpPr>
        <p:spPr>
          <a:xfrm>
            <a:off x="2596932" y="4915892"/>
            <a:ext cx="33965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from MM-YY to MM-YY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5FE980-ECA4-B392-83C7-D05593CFA36D}"/>
              </a:ext>
            </a:extLst>
          </p:cNvPr>
          <p:cNvSpPr txBox="1"/>
          <p:nvPr/>
        </p:nvSpPr>
        <p:spPr>
          <a:xfrm>
            <a:off x="1566238" y="1679780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>
                <a:latin typeface="Dubai" panose="020B0503030403030204" pitchFamily="34" charset="-78"/>
                <a:cs typeface="Dubai" panose="020B0503030403030204" pitchFamily="34" charset="-78"/>
              </a:rPr>
              <a:t>---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4C3A2-2217-40EC-51FB-4CCB46D98235}"/>
              </a:ext>
            </a:extLst>
          </p:cNvPr>
          <p:cNvSpPr txBox="1"/>
          <p:nvPr/>
        </p:nvSpPr>
        <p:spPr>
          <a:xfrm>
            <a:off x="2822350" y="5602378"/>
            <a:ext cx="32542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>
                <a:latin typeface="Dubai" panose="020B0503030403030204" pitchFamily="34" charset="-78"/>
                <a:cs typeface="Dubai" panose="020B0503030403030204" pitchFamily="34" charset="-78"/>
              </a:rPr>
              <a:t>---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9629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749CCB-D384-8176-82B8-BCB9EC81B58E}"/>
              </a:ext>
            </a:extLst>
          </p:cNvPr>
          <p:cNvSpPr txBox="1"/>
          <p:nvPr/>
        </p:nvSpPr>
        <p:spPr>
          <a:xfrm>
            <a:off x="130629" y="1364343"/>
            <a:ext cx="7155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5.1.	PILOT TRIALS BY USING THE DESIGN OF THE EXPERIMENT, ETC.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0866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3B854-724A-390F-8099-C410F3947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E4B511-9588-E453-7F9D-07F567952AFC}"/>
              </a:ext>
            </a:extLst>
          </p:cNvPr>
          <p:cNvSpPr txBox="1"/>
          <p:nvPr/>
        </p:nvSpPr>
        <p:spPr>
          <a:xfrm>
            <a:off x="130629" y="1364343"/>
            <a:ext cx="7155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5.2.	POSSIBLE SOLUTIONS BASED ON ROOT CAUSE.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4623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E474F-48C5-37EB-F018-50F458012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EA0828-90D0-7BD9-A03C-CE97164BA426}"/>
              </a:ext>
            </a:extLst>
          </p:cNvPr>
          <p:cNvSpPr txBox="1"/>
          <p:nvPr/>
        </p:nvSpPr>
        <p:spPr>
          <a:xfrm>
            <a:off x="130629" y="1364343"/>
            <a:ext cx="7155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5.3.	USE CREATIVE / INNOVATIVE THINKING 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2559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2F26A-AB5C-556F-19A5-201C65DEC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4E455C-3943-9083-E884-83B991CE9D7E}"/>
              </a:ext>
            </a:extLst>
          </p:cNvPr>
          <p:cNvSpPr txBox="1"/>
          <p:nvPr/>
        </p:nvSpPr>
        <p:spPr>
          <a:xfrm>
            <a:off x="130629" y="1364343"/>
            <a:ext cx="7155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5.4.	PRIORITIZE SOLUTIONS USING APPROPRIATE METHODS/CRITERIA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59728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25AB4-638C-7D46-A386-1B98D52C3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416DA5-BD2A-5F3D-8FAD-186794B445D0}"/>
              </a:ext>
            </a:extLst>
          </p:cNvPr>
          <p:cNvSpPr txBox="1"/>
          <p:nvPr/>
        </p:nvSpPr>
        <p:spPr>
          <a:xfrm>
            <a:off x="130629" y="1364343"/>
            <a:ext cx="71555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5.5.	PLAN FOR IMPLEMENTATION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lvl="1"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5.5.1.	TRIAL RUNS / PILOT IMPLEMENTATION</a:t>
            </a:r>
          </a:p>
          <a:p>
            <a:pPr lvl="2"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5.5.1.1.	TRIAL / PILOT IMPLEMENTATION PLAN</a:t>
            </a:r>
          </a:p>
          <a:p>
            <a:pPr lvl="2"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5.5.1.2.	RISK ANALYSIS OF THE PILOT / TRIAL PLAN</a:t>
            </a:r>
          </a:p>
          <a:p>
            <a:pPr lvl="2"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5.5.1.3.	PLAN FOR MSA AND DATA COLLECTION</a:t>
            </a:r>
          </a:p>
          <a:p>
            <a:pPr lvl="2"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5.5.1.4.	METHOD TO EVIDENCE IMPROVEMENT</a:t>
            </a:r>
          </a:p>
          <a:p>
            <a:pPr lvl="2">
              <a:defRPr/>
            </a:pPr>
            <a:endParaRPr lang="en-US" altLang="en-US" sz="12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lvl="1"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5.5.2.	FULL-SCALE IMPLEMENTATION PLAN, WITH PHASES AS APPROPRIATE</a:t>
            </a:r>
          </a:p>
          <a:p>
            <a:pPr lvl="1"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5.5.3.	RISK ANALYSIS OF THE FULL-SCALE IMPLEMENTATION</a:t>
            </a:r>
          </a:p>
          <a:p>
            <a:pPr lvl="1"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5.5.4.	HANDING OVER THE PROCESS TO THE PROCESS OWNER.</a:t>
            </a:r>
          </a:p>
          <a:p>
            <a:pPr lvl="2">
              <a:defRPr/>
            </a:pPr>
            <a:endParaRPr lang="en-US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91396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0596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9E9C37-6A26-7B4B-7DAE-E6CDB7609BAB}"/>
              </a:ext>
            </a:extLst>
          </p:cNvPr>
          <p:cNvSpPr txBox="1"/>
          <p:nvPr/>
        </p:nvSpPr>
        <p:spPr>
          <a:xfrm>
            <a:off x="130629" y="1364343"/>
            <a:ext cx="7155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6.1.	DOCUMENT / AMEND PROCEDURES, STANDARDS, WORK INSTRUCTIONS INCORPORATING THE IMPROVEMENTS IN THE PROCESS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78994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70230-2F3A-9085-53A2-478C744C2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55998C-2774-3A25-A55B-061674B175B1}"/>
              </a:ext>
            </a:extLst>
          </p:cNvPr>
          <p:cNvSpPr txBox="1"/>
          <p:nvPr/>
        </p:nvSpPr>
        <p:spPr>
          <a:xfrm>
            <a:off x="130629" y="1364343"/>
            <a:ext cx="7155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6.2.	DEFINE APPROPRIATE CONTROL PLANS FOR XS AND YS LIKE AUDITS, MISTAKE PROOFING, CONTROL CHARTS, ETC.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18059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1288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C25477-556E-9081-EE98-A12BFEFF4DC2}"/>
              </a:ext>
            </a:extLst>
          </p:cNvPr>
          <p:cNvSpPr txBox="1"/>
          <p:nvPr/>
        </p:nvSpPr>
        <p:spPr>
          <a:xfrm>
            <a:off x="130629" y="1364343"/>
            <a:ext cx="7155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7.1.	WHAT ARE THE IDENTIFIED AND VALIDATED FINANCIAL BENEFITS OF THE PROJECT?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03499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237318-B06A-7C1D-9327-1183EFF798C0}"/>
              </a:ext>
            </a:extLst>
          </p:cNvPr>
          <p:cNvSpPr txBox="1"/>
          <p:nvPr/>
        </p:nvSpPr>
        <p:spPr>
          <a:xfrm>
            <a:off x="2628119" y="2493818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C123F-911A-CE8F-BE98-9B76E35BEDFB}"/>
              </a:ext>
            </a:extLst>
          </p:cNvPr>
          <p:cNvSpPr txBox="1"/>
          <p:nvPr/>
        </p:nvSpPr>
        <p:spPr>
          <a:xfrm>
            <a:off x="2628119" y="3234598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23409D-FA45-4A12-440B-3CC72CF2721C}"/>
              </a:ext>
            </a:extLst>
          </p:cNvPr>
          <p:cNvSpPr txBox="1"/>
          <p:nvPr/>
        </p:nvSpPr>
        <p:spPr>
          <a:xfrm>
            <a:off x="2628119" y="3987475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11AE97-DC95-6A47-AE70-C88873FEAB70}"/>
              </a:ext>
            </a:extLst>
          </p:cNvPr>
          <p:cNvSpPr txBox="1"/>
          <p:nvPr/>
        </p:nvSpPr>
        <p:spPr>
          <a:xfrm>
            <a:off x="2628119" y="4728255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9C7E8-5A84-B0D4-0BAE-6AA7EEC6FDBF}"/>
              </a:ext>
            </a:extLst>
          </p:cNvPr>
          <p:cNvSpPr txBox="1"/>
          <p:nvPr/>
        </p:nvSpPr>
        <p:spPr>
          <a:xfrm>
            <a:off x="2628119" y="5416400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1A28A3-33F9-8CEB-50DF-29BC0DA480D9}"/>
              </a:ext>
            </a:extLst>
          </p:cNvPr>
          <p:cNvSpPr txBox="1"/>
          <p:nvPr/>
        </p:nvSpPr>
        <p:spPr>
          <a:xfrm>
            <a:off x="2628119" y="6157180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C7D835-40BC-6690-C6ED-C687DC505E68}"/>
              </a:ext>
            </a:extLst>
          </p:cNvPr>
          <p:cNvSpPr txBox="1"/>
          <p:nvPr/>
        </p:nvSpPr>
        <p:spPr>
          <a:xfrm>
            <a:off x="2628119" y="6910057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C898F0-6A24-09DA-EBA6-826A2F8F4C2F}"/>
              </a:ext>
            </a:extLst>
          </p:cNvPr>
          <p:cNvSpPr txBox="1"/>
          <p:nvPr/>
        </p:nvSpPr>
        <p:spPr>
          <a:xfrm>
            <a:off x="2628119" y="7650837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1965B3-DDBF-F8A1-2388-143BE792716A}"/>
              </a:ext>
            </a:extLst>
          </p:cNvPr>
          <p:cNvSpPr/>
          <p:nvPr/>
        </p:nvSpPr>
        <p:spPr>
          <a:xfrm>
            <a:off x="760663" y="9673389"/>
            <a:ext cx="237558" cy="20854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670262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57783-F3C4-F3D7-838E-D0E0EBB8C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A41C77-9708-35EF-1BED-C485B5707F63}"/>
              </a:ext>
            </a:extLst>
          </p:cNvPr>
          <p:cNvSpPr txBox="1"/>
          <p:nvPr/>
        </p:nvSpPr>
        <p:spPr>
          <a:xfrm>
            <a:off x="130629" y="1364343"/>
            <a:ext cx="7155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7.2.	WHAT ARE THE INTANGIBLE BENEFITS OF THE PROJECT?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5834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1993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0C746D-7259-8BD5-E5F1-475C8FF33829}"/>
              </a:ext>
            </a:extLst>
          </p:cNvPr>
          <p:cNvSpPr txBox="1"/>
          <p:nvPr/>
        </p:nvSpPr>
        <p:spPr>
          <a:xfrm>
            <a:off x="130629" y="1364343"/>
            <a:ext cx="7155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8.1.	CAN THIS PROJECT BE REPLICATED? WERE REPLICATIONS ALREADY CARRIED OUT?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27386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8078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670484-A90A-94A9-C440-11C899DEC3A0}"/>
              </a:ext>
            </a:extLst>
          </p:cNvPr>
          <p:cNvSpPr txBox="1"/>
          <p:nvPr/>
        </p:nvSpPr>
        <p:spPr>
          <a:xfrm>
            <a:off x="130629" y="1364343"/>
            <a:ext cx="7155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9.1.	“BEFORE” AND “AFTER” SITUATION COMPARISON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85438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EE901-B3CC-7DD8-00FC-573D0E3C1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F2910E-6181-F415-C801-A93D240E3337}"/>
              </a:ext>
            </a:extLst>
          </p:cNvPr>
          <p:cNvSpPr txBox="1"/>
          <p:nvPr/>
        </p:nvSpPr>
        <p:spPr>
          <a:xfrm>
            <a:off x="130629" y="1364343"/>
            <a:ext cx="7155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9.2.	TANGIBLE/INTANGIBLE BENEFITS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87458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F222B-A450-57AF-634D-C318A6EC4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DA96A5-0560-5666-F9C9-DC900D31348C}"/>
              </a:ext>
            </a:extLst>
          </p:cNvPr>
          <p:cNvSpPr txBox="1"/>
          <p:nvPr/>
        </p:nvSpPr>
        <p:spPr>
          <a:xfrm>
            <a:off x="130629" y="1364343"/>
            <a:ext cx="7155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9.3.	LESSONS LEARNT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26916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DC5B0-D9D9-C637-7E97-F4DD4D592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D95432-3031-7450-B23E-D087A13B0A24}"/>
              </a:ext>
            </a:extLst>
          </p:cNvPr>
          <p:cNvSpPr txBox="1"/>
          <p:nvPr/>
        </p:nvSpPr>
        <p:spPr>
          <a:xfrm>
            <a:off x="130629" y="1364343"/>
            <a:ext cx="7155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9.4.	REPLICATION CARRIED OUT /OPPORTUNITIES IDENTIFIED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252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7099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855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213D4-4A89-2386-9EFD-D0F66BBBF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17EFA8-C33C-4F0C-767C-D3C58170B88F}"/>
              </a:ext>
            </a:extLst>
          </p:cNvPr>
          <p:cNvSpPr/>
          <p:nvPr/>
        </p:nvSpPr>
        <p:spPr>
          <a:xfrm>
            <a:off x="746148" y="9920132"/>
            <a:ext cx="237558" cy="20854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5C1F4C-8E65-8C8F-669E-C0BA73B9DD51}"/>
              </a:ext>
            </a:extLst>
          </p:cNvPr>
          <p:cNvSpPr txBox="1"/>
          <p:nvPr/>
        </p:nvSpPr>
        <p:spPr>
          <a:xfrm>
            <a:off x="2555547" y="1666505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3CD5BE-75A6-9DE8-805D-0AD26EB576DF}"/>
              </a:ext>
            </a:extLst>
          </p:cNvPr>
          <p:cNvSpPr txBox="1"/>
          <p:nvPr/>
        </p:nvSpPr>
        <p:spPr>
          <a:xfrm>
            <a:off x="2555547" y="2295457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361282-99D7-D46C-70AB-C7C7AA45DFCE}"/>
              </a:ext>
            </a:extLst>
          </p:cNvPr>
          <p:cNvSpPr txBox="1"/>
          <p:nvPr/>
        </p:nvSpPr>
        <p:spPr>
          <a:xfrm>
            <a:off x="2555547" y="2924409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81724A-D98F-28CC-DF18-369E096A36C9}"/>
              </a:ext>
            </a:extLst>
          </p:cNvPr>
          <p:cNvSpPr txBox="1"/>
          <p:nvPr/>
        </p:nvSpPr>
        <p:spPr>
          <a:xfrm>
            <a:off x="2555547" y="3553362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B24819-9386-9E49-F810-4629522C69D3}"/>
              </a:ext>
            </a:extLst>
          </p:cNvPr>
          <p:cNvSpPr txBox="1"/>
          <p:nvPr/>
        </p:nvSpPr>
        <p:spPr>
          <a:xfrm>
            <a:off x="2577321" y="4431477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08CDA4-A704-FAD7-886B-B7D3D2B5A837}"/>
              </a:ext>
            </a:extLst>
          </p:cNvPr>
          <p:cNvSpPr txBox="1"/>
          <p:nvPr/>
        </p:nvSpPr>
        <p:spPr>
          <a:xfrm>
            <a:off x="2577321" y="5060429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E260DA-3CA5-0D63-BC36-D8695B78E80E}"/>
              </a:ext>
            </a:extLst>
          </p:cNvPr>
          <p:cNvSpPr txBox="1"/>
          <p:nvPr/>
        </p:nvSpPr>
        <p:spPr>
          <a:xfrm>
            <a:off x="2577321" y="5689381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113AD6-9B59-D512-8A4E-C8059EF1B31A}"/>
              </a:ext>
            </a:extLst>
          </p:cNvPr>
          <p:cNvSpPr txBox="1"/>
          <p:nvPr/>
        </p:nvSpPr>
        <p:spPr>
          <a:xfrm>
            <a:off x="2577321" y="6318334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DF0F6B-18D3-0EA9-6D1A-B1AAEBD9A353}"/>
              </a:ext>
            </a:extLst>
          </p:cNvPr>
          <p:cNvSpPr txBox="1"/>
          <p:nvPr/>
        </p:nvSpPr>
        <p:spPr>
          <a:xfrm>
            <a:off x="2577321" y="7196449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B4B6A9-DBB8-5415-C3F6-82116988878C}"/>
              </a:ext>
            </a:extLst>
          </p:cNvPr>
          <p:cNvSpPr txBox="1"/>
          <p:nvPr/>
        </p:nvSpPr>
        <p:spPr>
          <a:xfrm>
            <a:off x="2577321" y="7825401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0D1949-7AEE-4432-C1E6-5F4565B01468}"/>
              </a:ext>
            </a:extLst>
          </p:cNvPr>
          <p:cNvSpPr txBox="1"/>
          <p:nvPr/>
        </p:nvSpPr>
        <p:spPr>
          <a:xfrm>
            <a:off x="2577321" y="8454353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6E3A8F-42ED-1AD6-3645-86EC610D5FDF}"/>
              </a:ext>
            </a:extLst>
          </p:cNvPr>
          <p:cNvSpPr txBox="1"/>
          <p:nvPr/>
        </p:nvSpPr>
        <p:spPr>
          <a:xfrm>
            <a:off x="2577321" y="9083306"/>
            <a:ext cx="44271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--</a:t>
            </a:r>
          </a:p>
        </p:txBody>
      </p:sp>
    </p:spTree>
    <p:extLst>
      <p:ext uri="{BB962C8B-B14F-4D97-AF65-F5344CB8AC3E}">
        <p14:creationId xmlns:p14="http://schemas.microsoft.com/office/powerpoint/2010/main" val="96544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632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1BC89D-6F28-E4D5-23A4-21C16F4784DB}"/>
              </a:ext>
            </a:extLst>
          </p:cNvPr>
          <p:cNvSpPr txBox="1"/>
          <p:nvPr/>
        </p:nvSpPr>
        <p:spPr>
          <a:xfrm>
            <a:off x="130629" y="1364343"/>
            <a:ext cx="7155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1.1.	BRIEF INTRODUCTION TO THE ORGANIZATION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2084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0C005-7E42-2CA6-08AE-80ADB9B60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70D1D-9EAC-66B7-EA34-A00B521C0773}"/>
              </a:ext>
            </a:extLst>
          </p:cNvPr>
          <p:cNvSpPr txBox="1"/>
          <p:nvPr/>
        </p:nvSpPr>
        <p:spPr>
          <a:xfrm>
            <a:off x="130629" y="1364343"/>
            <a:ext cx="7155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1.2.	PRODUCTS / SERVICES OFFERED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9898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77F96-41F0-EECB-99B0-34C95DE16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2ECD14-EB75-0B09-45B0-20BA417302AF}"/>
              </a:ext>
            </a:extLst>
          </p:cNvPr>
          <p:cNvSpPr txBox="1"/>
          <p:nvPr/>
        </p:nvSpPr>
        <p:spPr>
          <a:xfrm>
            <a:off x="130629" y="1364343"/>
            <a:ext cx="71555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0" dirty="0">
                <a:latin typeface="Dubai" panose="020B0503030403030204" pitchFamily="34" charset="-78"/>
                <a:cs typeface="Dubai" panose="020B0503030403030204" pitchFamily="34" charset="-78"/>
              </a:rPr>
              <a:t>1.3.	LOCATIONS</a:t>
            </a:r>
            <a:endParaRPr lang="en-GB" altLang="en-US" sz="1200" i="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031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</TotalTime>
  <Words>497</Words>
  <Application>Microsoft Office PowerPoint</Application>
  <PresentationFormat>Custom</PresentationFormat>
  <Paragraphs>82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Aptos</vt:lpstr>
      <vt:lpstr>Arial</vt:lpstr>
      <vt:lpstr>Dubai</vt:lpstr>
      <vt:lpstr>System Font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Digital Marketing</dc:creator>
  <cp:lastModifiedBy>Mira Doss</cp:lastModifiedBy>
  <cp:revision>8</cp:revision>
  <dcterms:created xsi:type="dcterms:W3CDTF">2024-02-23T12:42:45Z</dcterms:created>
  <dcterms:modified xsi:type="dcterms:W3CDTF">2025-05-05T10:19:57Z</dcterms:modified>
</cp:coreProperties>
</file>