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6" r:id="rId3"/>
    <p:sldMasterId id="214748373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7" r:id="rId21"/>
    <p:sldId id="272" r:id="rId22"/>
    <p:sldId id="273" r:id="rId23"/>
    <p:sldId id="308" r:id="rId24"/>
    <p:sldId id="274" r:id="rId25"/>
    <p:sldId id="275" r:id="rId26"/>
    <p:sldId id="309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5" r:id="rId35"/>
    <p:sldId id="310" r:id="rId36"/>
    <p:sldId id="286" r:id="rId37"/>
    <p:sldId id="287" r:id="rId38"/>
    <p:sldId id="311" r:id="rId39"/>
    <p:sldId id="288" r:id="rId40"/>
    <p:sldId id="289" r:id="rId41"/>
    <p:sldId id="312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4" r:id="rId54"/>
    <p:sldId id="305" r:id="rId55"/>
    <p:sldId id="306" r:id="rId56"/>
    <p:sldId id="303" r:id="rId5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E76"/>
    <a:srgbClr val="B32017"/>
    <a:srgbClr val="F3E8D1"/>
    <a:srgbClr val="F5D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821A2-2AB8-458C-8C0E-FA60A46247E9}" v="9" dt="2026-04-02T11:08:53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 autoAdjust="0"/>
    <p:restoredTop sz="94682"/>
  </p:normalViewPr>
  <p:slideViewPr>
    <p:cSldViewPr snapToGrid="0">
      <p:cViewPr>
        <p:scale>
          <a:sx n="97" d="100"/>
          <a:sy n="97" d="100"/>
        </p:scale>
        <p:origin x="2584" y="-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 Doss" userId="4e35e37d-872b-44fe-9b79-f92af8f9fbf7" providerId="ADAL" clId="{194FCE35-EDC5-4E9B-9788-72375DEF2B82}"/>
    <pc:docChg chg="undo redo custSel modSld modMainMaster">
      <pc:chgData name="Mira Doss" userId="4e35e37d-872b-44fe-9b79-f92af8f9fbf7" providerId="ADAL" clId="{194FCE35-EDC5-4E9B-9788-72375DEF2B82}" dt="2026-04-02T11:12:34.520" v="46" actId="1037"/>
      <pc:docMkLst>
        <pc:docMk/>
      </pc:docMkLst>
      <pc:sldChg chg="modSp mod">
        <pc:chgData name="Mira Doss" userId="4e35e37d-872b-44fe-9b79-f92af8f9fbf7" providerId="ADAL" clId="{194FCE35-EDC5-4E9B-9788-72375DEF2B82}" dt="2026-04-02T11:12:34.520" v="46" actId="1037"/>
        <pc:sldMkLst>
          <pc:docMk/>
          <pc:sldMk cId="4255982095" sldId="257"/>
        </pc:sldMkLst>
        <pc:spChg chg="mod">
          <ac:chgData name="Mira Doss" userId="4e35e37d-872b-44fe-9b79-f92af8f9fbf7" providerId="ADAL" clId="{194FCE35-EDC5-4E9B-9788-72375DEF2B82}" dt="2026-04-02T11:12:34.520" v="46" actId="1037"/>
          <ac:spMkLst>
            <pc:docMk/>
            <pc:sldMk cId="4255982095" sldId="257"/>
            <ac:spMk id="2" creationId="{CFB31BC9-8845-BB58-683F-AB2CAC81020F}"/>
          </ac:spMkLst>
        </pc:spChg>
        <pc:spChg chg="mod">
          <ac:chgData name="Mira Doss" userId="4e35e37d-872b-44fe-9b79-f92af8f9fbf7" providerId="ADAL" clId="{194FCE35-EDC5-4E9B-9788-72375DEF2B82}" dt="2026-04-02T11:06:09.908" v="31" actId="1076"/>
          <ac:spMkLst>
            <pc:docMk/>
            <pc:sldMk cId="4255982095" sldId="257"/>
            <ac:spMk id="6" creationId="{FA66955C-8F70-F2AC-CAE5-D596FA57F0D1}"/>
          </ac:spMkLst>
        </pc:spChg>
      </pc:sldChg>
      <pc:sldChg chg="addSp delSp modSp mod">
        <pc:chgData name="Mira Doss" userId="4e35e37d-872b-44fe-9b79-f92af8f9fbf7" providerId="ADAL" clId="{194FCE35-EDC5-4E9B-9788-72375DEF2B82}" dt="2026-04-02T11:08:53.065" v="44"/>
        <pc:sldMkLst>
          <pc:docMk/>
          <pc:sldMk cId="700880107" sldId="306"/>
        </pc:sldMkLst>
        <pc:spChg chg="del mod">
          <ac:chgData name="Mira Doss" userId="4e35e37d-872b-44fe-9b79-f92af8f9fbf7" providerId="ADAL" clId="{194FCE35-EDC5-4E9B-9788-72375DEF2B82}" dt="2026-04-02T11:08:52.793" v="43" actId="478"/>
          <ac:spMkLst>
            <pc:docMk/>
            <pc:sldMk cId="700880107" sldId="306"/>
            <ac:spMk id="2" creationId="{8A11B52E-AC87-3BC9-9C9C-39AEA7A733D3}"/>
          </ac:spMkLst>
        </pc:spChg>
        <pc:spChg chg="add mod">
          <ac:chgData name="Mira Doss" userId="4e35e37d-872b-44fe-9b79-f92af8f9fbf7" providerId="ADAL" clId="{194FCE35-EDC5-4E9B-9788-72375DEF2B82}" dt="2026-04-02T11:08:53.065" v="44"/>
          <ac:spMkLst>
            <pc:docMk/>
            <pc:sldMk cId="700880107" sldId="306"/>
            <ac:spMk id="3" creationId="{CE39D302-5158-1ADE-40BA-AC392757E820}"/>
          </ac:spMkLst>
        </pc:spChg>
      </pc:sldChg>
      <pc:sldMasterChg chg="modSp mod modSldLayout">
        <pc:chgData name="Mira Doss" userId="4e35e37d-872b-44fe-9b79-f92af8f9fbf7" providerId="ADAL" clId="{194FCE35-EDC5-4E9B-9788-72375DEF2B82}" dt="2026-04-02T11:05:32.172" v="29" actId="1076"/>
        <pc:sldMasterMkLst>
          <pc:docMk/>
          <pc:sldMasterMk cId="1942561518" sldId="2147483660"/>
        </pc:sldMasterMkLst>
        <pc:spChg chg="mod">
          <ac:chgData name="Mira Doss" userId="4e35e37d-872b-44fe-9b79-f92af8f9fbf7" providerId="ADAL" clId="{194FCE35-EDC5-4E9B-9788-72375DEF2B82}" dt="2026-04-02T11:03:19.258" v="0" actId="20577"/>
          <ac:spMkLst>
            <pc:docMk/>
            <pc:sldMasterMk cId="1942561518" sldId="2147483660"/>
            <ac:spMk id="8" creationId="{47E85216-ED8F-5DB3-6E4B-7FC341322BF5}"/>
          </ac:spMkLst>
        </pc:spChg>
        <pc:sldLayoutChg chg="modSp">
          <pc:chgData name="Mira Doss" userId="4e35e37d-872b-44fe-9b79-f92af8f9fbf7" providerId="ADAL" clId="{194FCE35-EDC5-4E9B-9788-72375DEF2B82}" dt="2026-04-02T11:03:43.711" v="1" actId="14826"/>
          <pc:sldLayoutMkLst>
            <pc:docMk/>
            <pc:sldMasterMk cId="1942561518" sldId="2147483660"/>
            <pc:sldLayoutMk cId="574748455" sldId="2147483661"/>
          </pc:sldLayoutMkLst>
          <pc:picChg chg="mod">
            <ac:chgData name="Mira Doss" userId="4e35e37d-872b-44fe-9b79-f92af8f9fbf7" providerId="ADAL" clId="{194FCE35-EDC5-4E9B-9788-72375DEF2B82}" dt="2026-04-02T11:03:43.711" v="1" actId="14826"/>
            <ac:picMkLst>
              <pc:docMk/>
              <pc:sldMasterMk cId="1942561518" sldId="2147483660"/>
              <pc:sldLayoutMk cId="574748455" sldId="2147483661"/>
              <ac:picMk id="3" creationId="{DCD3ECC7-33CC-BCA7-1A27-4DEEDFC3C3C7}"/>
            </ac:picMkLst>
          </pc:picChg>
        </pc:sldLayoutChg>
        <pc:sldLayoutChg chg="modSp mod">
          <pc:chgData name="Mira Doss" userId="4e35e37d-872b-44fe-9b79-f92af8f9fbf7" providerId="ADAL" clId="{194FCE35-EDC5-4E9B-9788-72375DEF2B82}" dt="2026-04-02T11:03:58.633" v="3" actId="20577"/>
          <pc:sldLayoutMkLst>
            <pc:docMk/>
            <pc:sldMasterMk cId="1942561518" sldId="2147483660"/>
            <pc:sldLayoutMk cId="1153910787" sldId="2147483662"/>
          </pc:sldLayoutMkLst>
          <pc:graphicFrameChg chg="modGraphic">
            <ac:chgData name="Mira Doss" userId="4e35e37d-872b-44fe-9b79-f92af8f9fbf7" providerId="ADAL" clId="{194FCE35-EDC5-4E9B-9788-72375DEF2B82}" dt="2026-04-02T11:03:58.633" v="3" actId="20577"/>
            <ac:graphicFrameMkLst>
              <pc:docMk/>
              <pc:sldMasterMk cId="1942561518" sldId="2147483660"/>
              <pc:sldLayoutMk cId="1153910787" sldId="2147483662"/>
              <ac:graphicFrameMk id="14" creationId="{2E03B54F-7065-364B-3268-FC35BEE02289}"/>
            </ac:graphicFrameMkLst>
          </pc:graphicFrameChg>
        </pc:sldLayoutChg>
        <pc:sldLayoutChg chg="addSp modSp mod">
          <pc:chgData name="Mira Doss" userId="4e35e37d-872b-44fe-9b79-f92af8f9fbf7" providerId="ADAL" clId="{194FCE35-EDC5-4E9B-9788-72375DEF2B82}" dt="2026-04-02T11:05:32.172" v="29" actId="1076"/>
          <pc:sldLayoutMkLst>
            <pc:docMk/>
            <pc:sldMasterMk cId="1942561518" sldId="2147483660"/>
            <pc:sldLayoutMk cId="3293566225" sldId="2147483688"/>
          </pc:sldLayoutMkLst>
          <pc:spChg chg="add mod">
            <ac:chgData name="Mira Doss" userId="4e35e37d-872b-44fe-9b79-f92af8f9fbf7" providerId="ADAL" clId="{194FCE35-EDC5-4E9B-9788-72375DEF2B82}" dt="2026-04-02T11:05:32.172" v="29" actId="1076"/>
            <ac:spMkLst>
              <pc:docMk/>
              <pc:sldMasterMk cId="1942561518" sldId="2147483660"/>
              <pc:sldLayoutMk cId="3293566225" sldId="2147483688"/>
              <ac:spMk id="2" creationId="{730FF291-81BF-D9C4-50FC-6DCD6A4F5B59}"/>
            </ac:spMkLst>
          </pc:spChg>
          <pc:spChg chg="mod">
            <ac:chgData name="Mira Doss" userId="4e35e37d-872b-44fe-9b79-f92af8f9fbf7" providerId="ADAL" clId="{194FCE35-EDC5-4E9B-9788-72375DEF2B82}" dt="2026-04-02T11:04:32.873" v="5"/>
            <ac:spMkLst>
              <pc:docMk/>
              <pc:sldMasterMk cId="1942561518" sldId="2147483660"/>
              <pc:sldLayoutMk cId="3293566225" sldId="2147483688"/>
              <ac:spMk id="7" creationId="{A009A943-FF4C-17C5-96D1-DBB8F71CAECF}"/>
            </ac:spMkLst>
          </pc:spChg>
          <pc:spChg chg="mod">
            <ac:chgData name="Mira Doss" userId="4e35e37d-872b-44fe-9b79-f92af8f9fbf7" providerId="ADAL" clId="{194FCE35-EDC5-4E9B-9788-72375DEF2B82}" dt="2026-04-02T11:04:32.873" v="5"/>
            <ac:spMkLst>
              <pc:docMk/>
              <pc:sldMasterMk cId="1942561518" sldId="2147483660"/>
              <pc:sldLayoutMk cId="3293566225" sldId="2147483688"/>
              <ac:spMk id="9" creationId="{030A2EC4-FC25-9D03-E2BE-BC9577EFFF61}"/>
            </ac:spMkLst>
          </pc:spChg>
          <pc:grpChg chg="add mod">
            <ac:chgData name="Mira Doss" userId="4e35e37d-872b-44fe-9b79-f92af8f9fbf7" providerId="ADAL" clId="{194FCE35-EDC5-4E9B-9788-72375DEF2B82}" dt="2026-04-02T11:05:32.172" v="29" actId="1076"/>
            <ac:grpSpMkLst>
              <pc:docMk/>
              <pc:sldMasterMk cId="1942561518" sldId="2147483660"/>
              <pc:sldLayoutMk cId="3293566225" sldId="2147483688"/>
              <ac:grpSpMk id="5" creationId="{C4AF41DA-9AA5-E744-2917-34804F3FAE55}"/>
            </ac:grpSpMkLst>
          </pc:grpChg>
          <pc:picChg chg="mod">
            <ac:chgData name="Mira Doss" userId="4e35e37d-872b-44fe-9b79-f92af8f9fbf7" providerId="ADAL" clId="{194FCE35-EDC5-4E9B-9788-72375DEF2B82}" dt="2026-04-02T11:04:35.386" v="7" actId="1076"/>
            <ac:picMkLst>
              <pc:docMk/>
              <pc:sldMasterMk cId="1942561518" sldId="2147483660"/>
              <pc:sldLayoutMk cId="3293566225" sldId="2147483688"/>
              <ac:picMk id="4" creationId="{9BBEC63B-D94A-A9E7-AEB2-4E7C2468997E}"/>
            </ac:picMkLst>
          </pc:picChg>
          <pc:picChg chg="mod">
            <ac:chgData name="Mira Doss" userId="4e35e37d-872b-44fe-9b79-f92af8f9fbf7" providerId="ADAL" clId="{194FCE35-EDC5-4E9B-9788-72375DEF2B82}" dt="2026-04-02T11:04:32.873" v="5"/>
            <ac:picMkLst>
              <pc:docMk/>
              <pc:sldMasterMk cId="1942561518" sldId="2147483660"/>
              <pc:sldLayoutMk cId="3293566225" sldId="2147483688"/>
              <ac:picMk id="6" creationId="{A6C7CE21-4A4A-0ABC-FF8F-C742A1EC48A4}"/>
            </ac:picMkLst>
          </pc:picChg>
          <pc:picChg chg="mod">
            <ac:chgData name="Mira Doss" userId="4e35e37d-872b-44fe-9b79-f92af8f9fbf7" providerId="ADAL" clId="{194FCE35-EDC5-4E9B-9788-72375DEF2B82}" dt="2026-04-02T11:04:32.873" v="5"/>
            <ac:picMkLst>
              <pc:docMk/>
              <pc:sldMasterMk cId="1942561518" sldId="2147483660"/>
              <pc:sldLayoutMk cId="3293566225" sldId="2147483688"/>
              <ac:picMk id="8" creationId="{8870DC33-B123-4998-AF05-8A867F7ECF46}"/>
            </ac:picMkLst>
          </pc:picChg>
          <pc:cxnChg chg="add mod">
            <ac:chgData name="Mira Doss" userId="4e35e37d-872b-44fe-9b79-f92af8f9fbf7" providerId="ADAL" clId="{194FCE35-EDC5-4E9B-9788-72375DEF2B82}" dt="2026-04-02T11:05:32.172" v="29" actId="1076"/>
            <ac:cxnSpMkLst>
              <pc:docMk/>
              <pc:sldMasterMk cId="1942561518" sldId="2147483660"/>
              <pc:sldLayoutMk cId="3293566225" sldId="2147483688"/>
              <ac:cxnSpMk id="3" creationId="{DF465708-AA0C-D6E9-43B6-97DC7800DD88}"/>
            </ac:cxnSpMkLst>
          </pc:cxnChg>
        </pc:sldLayoutChg>
      </pc:sldMasterChg>
      <pc:sldMasterChg chg="addSp delSp modSp mod">
        <pc:chgData name="Mira Doss" userId="4e35e37d-872b-44fe-9b79-f92af8f9fbf7" providerId="ADAL" clId="{194FCE35-EDC5-4E9B-9788-72375DEF2B82}" dt="2026-04-02T11:07:15.855" v="33"/>
        <pc:sldMasterMkLst>
          <pc:docMk/>
          <pc:sldMasterMk cId="2157082343" sldId="2147483690"/>
        </pc:sldMasterMkLst>
        <pc:spChg chg="add mod">
          <ac:chgData name="Mira Doss" userId="4e35e37d-872b-44fe-9b79-f92af8f9fbf7" providerId="ADAL" clId="{194FCE35-EDC5-4E9B-9788-72375DEF2B82}" dt="2026-04-02T11:07:15.855" v="33"/>
          <ac:spMkLst>
            <pc:docMk/>
            <pc:sldMasterMk cId="2157082343" sldId="2147483690"/>
            <ac:spMk id="4" creationId="{2842BF10-6A6B-EE58-6991-E67FCB93E2AE}"/>
          </ac:spMkLst>
        </pc:spChg>
        <pc:spChg chg="add mod">
          <ac:chgData name="Mira Doss" userId="4e35e37d-872b-44fe-9b79-f92af8f9fbf7" providerId="ADAL" clId="{194FCE35-EDC5-4E9B-9788-72375DEF2B82}" dt="2026-04-02T11:07:15.855" v="33"/>
          <ac:spMkLst>
            <pc:docMk/>
            <pc:sldMasterMk cId="2157082343" sldId="2147483690"/>
            <ac:spMk id="5" creationId="{45408F2C-76EB-6B64-E28C-905397ADB754}"/>
          </ac:spMkLst>
        </pc:spChg>
        <pc:spChg chg="del">
          <ac:chgData name="Mira Doss" userId="4e35e37d-872b-44fe-9b79-f92af8f9fbf7" providerId="ADAL" clId="{194FCE35-EDC5-4E9B-9788-72375DEF2B82}" dt="2026-04-02T11:07:15.456" v="32" actId="478"/>
          <ac:spMkLst>
            <pc:docMk/>
            <pc:sldMasterMk cId="2157082343" sldId="2147483690"/>
            <ac:spMk id="7" creationId="{7A520DB3-E27D-4139-F78F-4758E4943F65}"/>
          </ac:spMkLst>
        </pc:spChg>
        <pc:spChg chg="del">
          <ac:chgData name="Mira Doss" userId="4e35e37d-872b-44fe-9b79-f92af8f9fbf7" providerId="ADAL" clId="{194FCE35-EDC5-4E9B-9788-72375DEF2B82}" dt="2026-04-02T11:07:15.456" v="32" actId="478"/>
          <ac:spMkLst>
            <pc:docMk/>
            <pc:sldMasterMk cId="2157082343" sldId="2147483690"/>
            <ac:spMk id="8" creationId="{47E85216-ED8F-5DB3-6E4B-7FC341322BF5}"/>
          </ac:spMkLst>
        </pc:spChg>
        <pc:picChg chg="add mod">
          <ac:chgData name="Mira Doss" userId="4e35e37d-872b-44fe-9b79-f92af8f9fbf7" providerId="ADAL" clId="{194FCE35-EDC5-4E9B-9788-72375DEF2B82}" dt="2026-04-02T11:07:15.855" v="33"/>
          <ac:picMkLst>
            <pc:docMk/>
            <pc:sldMasterMk cId="2157082343" sldId="2147483690"/>
            <ac:picMk id="6" creationId="{E534423A-F03F-7909-0447-9623A0F44FE2}"/>
          </ac:picMkLst>
        </pc:picChg>
        <pc:picChg chg="del">
          <ac:chgData name="Mira Doss" userId="4e35e37d-872b-44fe-9b79-f92af8f9fbf7" providerId="ADAL" clId="{194FCE35-EDC5-4E9B-9788-72375DEF2B82}" dt="2026-04-02T11:07:15.456" v="32" actId="478"/>
          <ac:picMkLst>
            <pc:docMk/>
            <pc:sldMasterMk cId="2157082343" sldId="2147483690"/>
            <ac:picMk id="9" creationId="{3E1E626F-FF0B-AAA0-409D-EA1AA7DAAC73}"/>
          </ac:picMkLst>
        </pc:picChg>
        <pc:picChg chg="del">
          <ac:chgData name="Mira Doss" userId="4e35e37d-872b-44fe-9b79-f92af8f9fbf7" providerId="ADAL" clId="{194FCE35-EDC5-4E9B-9788-72375DEF2B82}" dt="2026-04-02T11:07:15.456" v="32" actId="478"/>
          <ac:picMkLst>
            <pc:docMk/>
            <pc:sldMasterMk cId="2157082343" sldId="2147483690"/>
            <ac:picMk id="10" creationId="{5A16C57D-889B-B148-D881-66B569C3A031}"/>
          </ac:picMkLst>
        </pc:picChg>
        <pc:picChg chg="add mod">
          <ac:chgData name="Mira Doss" userId="4e35e37d-872b-44fe-9b79-f92af8f9fbf7" providerId="ADAL" clId="{194FCE35-EDC5-4E9B-9788-72375DEF2B82}" dt="2026-04-02T11:07:15.855" v="33"/>
          <ac:picMkLst>
            <pc:docMk/>
            <pc:sldMasterMk cId="2157082343" sldId="2147483690"/>
            <ac:picMk id="13" creationId="{4953C72C-7A46-8D4B-F317-D981294593EB}"/>
          </ac:picMkLst>
        </pc:picChg>
      </pc:sldMasterChg>
      <pc:sldMasterChg chg="addSp delSp modSp mod">
        <pc:chgData name="Mira Doss" userId="4e35e37d-872b-44fe-9b79-f92af8f9fbf7" providerId="ADAL" clId="{194FCE35-EDC5-4E9B-9788-72375DEF2B82}" dt="2026-04-02T11:07:32.456" v="35"/>
        <pc:sldMasterMkLst>
          <pc:docMk/>
          <pc:sldMasterMk cId="4167585267" sldId="2147483726"/>
        </pc:sldMasterMkLst>
        <pc:spChg chg="del">
          <ac:chgData name="Mira Doss" userId="4e35e37d-872b-44fe-9b79-f92af8f9fbf7" providerId="ADAL" clId="{194FCE35-EDC5-4E9B-9788-72375DEF2B82}" dt="2026-04-02T11:07:32.121" v="34" actId="478"/>
          <ac:spMkLst>
            <pc:docMk/>
            <pc:sldMasterMk cId="4167585267" sldId="2147483726"/>
            <ac:spMk id="2" creationId="{7EA78E9D-60B3-3AF1-33E2-AD292C6C3D48}"/>
          </ac:spMkLst>
        </pc:spChg>
        <pc:spChg chg="del">
          <ac:chgData name="Mira Doss" userId="4e35e37d-872b-44fe-9b79-f92af8f9fbf7" providerId="ADAL" clId="{194FCE35-EDC5-4E9B-9788-72375DEF2B82}" dt="2026-04-02T11:07:32.121" v="34" actId="478"/>
          <ac:spMkLst>
            <pc:docMk/>
            <pc:sldMasterMk cId="4167585267" sldId="2147483726"/>
            <ac:spMk id="3" creationId="{4EFCB43F-B442-62AD-13C0-9512134ED543}"/>
          </ac:spMkLst>
        </pc:spChg>
        <pc:spChg chg="add mod">
          <ac:chgData name="Mira Doss" userId="4e35e37d-872b-44fe-9b79-f92af8f9fbf7" providerId="ADAL" clId="{194FCE35-EDC5-4E9B-9788-72375DEF2B82}" dt="2026-04-02T11:07:32.456" v="35"/>
          <ac:spMkLst>
            <pc:docMk/>
            <pc:sldMasterMk cId="4167585267" sldId="2147483726"/>
            <ac:spMk id="7" creationId="{5D971525-8148-3A4C-49FD-93C64D391590}"/>
          </ac:spMkLst>
        </pc:spChg>
        <pc:spChg chg="add mod">
          <ac:chgData name="Mira Doss" userId="4e35e37d-872b-44fe-9b79-f92af8f9fbf7" providerId="ADAL" clId="{194FCE35-EDC5-4E9B-9788-72375DEF2B82}" dt="2026-04-02T11:07:32.456" v="35"/>
          <ac:spMkLst>
            <pc:docMk/>
            <pc:sldMasterMk cId="4167585267" sldId="2147483726"/>
            <ac:spMk id="8" creationId="{A97F1F69-E47B-B95D-9216-B17374760D96}"/>
          </ac:spMkLst>
        </pc:spChg>
        <pc:picChg chg="del">
          <ac:chgData name="Mira Doss" userId="4e35e37d-872b-44fe-9b79-f92af8f9fbf7" providerId="ADAL" clId="{194FCE35-EDC5-4E9B-9788-72375DEF2B82}" dt="2026-04-02T11:07:32.121" v="34" actId="478"/>
          <ac:picMkLst>
            <pc:docMk/>
            <pc:sldMasterMk cId="4167585267" sldId="2147483726"/>
            <ac:picMk id="4" creationId="{2E45FCDC-B675-FF7B-FCE2-138BD6F9867D}"/>
          </ac:picMkLst>
        </pc:picChg>
        <pc:picChg chg="del">
          <ac:chgData name="Mira Doss" userId="4e35e37d-872b-44fe-9b79-f92af8f9fbf7" providerId="ADAL" clId="{194FCE35-EDC5-4E9B-9788-72375DEF2B82}" dt="2026-04-02T11:07:32.121" v="34" actId="478"/>
          <ac:picMkLst>
            <pc:docMk/>
            <pc:sldMasterMk cId="4167585267" sldId="2147483726"/>
            <ac:picMk id="5" creationId="{446B4336-FE26-F385-BCCA-B83AB2C26794}"/>
          </ac:picMkLst>
        </pc:picChg>
        <pc:picChg chg="add mod">
          <ac:chgData name="Mira Doss" userId="4e35e37d-872b-44fe-9b79-f92af8f9fbf7" providerId="ADAL" clId="{194FCE35-EDC5-4E9B-9788-72375DEF2B82}" dt="2026-04-02T11:07:32.456" v="35"/>
          <ac:picMkLst>
            <pc:docMk/>
            <pc:sldMasterMk cId="4167585267" sldId="2147483726"/>
            <ac:picMk id="9" creationId="{B8C494A4-0A40-F396-02AE-BC9C118E8EF8}"/>
          </ac:picMkLst>
        </pc:picChg>
        <pc:picChg chg="add mod">
          <ac:chgData name="Mira Doss" userId="4e35e37d-872b-44fe-9b79-f92af8f9fbf7" providerId="ADAL" clId="{194FCE35-EDC5-4E9B-9788-72375DEF2B82}" dt="2026-04-02T11:07:32.456" v="35"/>
          <ac:picMkLst>
            <pc:docMk/>
            <pc:sldMasterMk cId="4167585267" sldId="2147483726"/>
            <ac:picMk id="10" creationId="{84281C5A-7F2C-08CD-326E-5EA0448314C1}"/>
          </ac:picMkLst>
        </pc:picChg>
      </pc:sldMasterChg>
      <pc:sldMasterChg chg="addSp delSp modSp mod">
        <pc:chgData name="Mira Doss" userId="4e35e37d-872b-44fe-9b79-f92af8f9fbf7" providerId="ADAL" clId="{194FCE35-EDC5-4E9B-9788-72375DEF2B82}" dt="2026-04-02T11:07:42.446" v="37"/>
        <pc:sldMasterMkLst>
          <pc:docMk/>
          <pc:sldMasterMk cId="3567541705" sldId="2147483737"/>
        </pc:sldMasterMkLst>
        <pc:spChg chg="del">
          <ac:chgData name="Mira Doss" userId="4e35e37d-872b-44fe-9b79-f92af8f9fbf7" providerId="ADAL" clId="{194FCE35-EDC5-4E9B-9788-72375DEF2B82}" dt="2026-04-02T11:07:42.126" v="36" actId="478"/>
          <ac:spMkLst>
            <pc:docMk/>
            <pc:sldMasterMk cId="3567541705" sldId="2147483737"/>
            <ac:spMk id="2" creationId="{7EA78E9D-60B3-3AF1-33E2-AD292C6C3D48}"/>
          </ac:spMkLst>
        </pc:spChg>
        <pc:spChg chg="del">
          <ac:chgData name="Mira Doss" userId="4e35e37d-872b-44fe-9b79-f92af8f9fbf7" providerId="ADAL" clId="{194FCE35-EDC5-4E9B-9788-72375DEF2B82}" dt="2026-04-02T11:07:42.126" v="36" actId="478"/>
          <ac:spMkLst>
            <pc:docMk/>
            <pc:sldMasterMk cId="3567541705" sldId="2147483737"/>
            <ac:spMk id="3" creationId="{4EFCB43F-B442-62AD-13C0-9512134ED543}"/>
          </ac:spMkLst>
        </pc:spChg>
        <pc:spChg chg="add mod">
          <ac:chgData name="Mira Doss" userId="4e35e37d-872b-44fe-9b79-f92af8f9fbf7" providerId="ADAL" clId="{194FCE35-EDC5-4E9B-9788-72375DEF2B82}" dt="2026-04-02T11:07:42.446" v="37"/>
          <ac:spMkLst>
            <pc:docMk/>
            <pc:sldMasterMk cId="3567541705" sldId="2147483737"/>
            <ac:spMk id="6" creationId="{2C7AF51D-84F2-B5CC-E092-A14523E686E6}"/>
          </ac:spMkLst>
        </pc:spChg>
        <pc:spChg chg="add mod">
          <ac:chgData name="Mira Doss" userId="4e35e37d-872b-44fe-9b79-f92af8f9fbf7" providerId="ADAL" clId="{194FCE35-EDC5-4E9B-9788-72375DEF2B82}" dt="2026-04-02T11:07:42.446" v="37"/>
          <ac:spMkLst>
            <pc:docMk/>
            <pc:sldMasterMk cId="3567541705" sldId="2147483737"/>
            <ac:spMk id="7" creationId="{83ACA905-F5BD-83FB-018A-74934C0D5427}"/>
          </ac:spMkLst>
        </pc:spChg>
        <pc:picChg chg="del">
          <ac:chgData name="Mira Doss" userId="4e35e37d-872b-44fe-9b79-f92af8f9fbf7" providerId="ADAL" clId="{194FCE35-EDC5-4E9B-9788-72375DEF2B82}" dt="2026-04-02T11:07:42.126" v="36" actId="478"/>
          <ac:picMkLst>
            <pc:docMk/>
            <pc:sldMasterMk cId="3567541705" sldId="2147483737"/>
            <ac:picMk id="4" creationId="{2E45FCDC-B675-FF7B-FCE2-138BD6F9867D}"/>
          </ac:picMkLst>
        </pc:picChg>
        <pc:picChg chg="del">
          <ac:chgData name="Mira Doss" userId="4e35e37d-872b-44fe-9b79-f92af8f9fbf7" providerId="ADAL" clId="{194FCE35-EDC5-4E9B-9788-72375DEF2B82}" dt="2026-04-02T11:07:42.126" v="36" actId="478"/>
          <ac:picMkLst>
            <pc:docMk/>
            <pc:sldMasterMk cId="3567541705" sldId="2147483737"/>
            <ac:picMk id="5" creationId="{446B4336-FE26-F385-BCCA-B83AB2C26794}"/>
          </ac:picMkLst>
        </pc:picChg>
        <pc:picChg chg="add mod">
          <ac:chgData name="Mira Doss" userId="4e35e37d-872b-44fe-9b79-f92af8f9fbf7" providerId="ADAL" clId="{194FCE35-EDC5-4E9B-9788-72375DEF2B82}" dt="2026-04-02T11:07:42.446" v="37"/>
          <ac:picMkLst>
            <pc:docMk/>
            <pc:sldMasterMk cId="3567541705" sldId="2147483737"/>
            <ac:picMk id="8" creationId="{5E48E4F7-939B-AC3E-39E3-0CF398E44CFC}"/>
          </ac:picMkLst>
        </pc:picChg>
        <pc:picChg chg="add mod">
          <ac:chgData name="Mira Doss" userId="4e35e37d-872b-44fe-9b79-f92af8f9fbf7" providerId="ADAL" clId="{194FCE35-EDC5-4E9B-9788-72375DEF2B82}" dt="2026-04-02T11:07:42.446" v="37"/>
          <ac:picMkLst>
            <pc:docMk/>
            <pc:sldMasterMk cId="3567541705" sldId="2147483737"/>
            <ac:picMk id="9" creationId="{4B1207BD-A920-9306-B935-D4563B21281B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4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hyperlink" Target="mailto:Thaer.rahhal@dqg.org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3ECC7-33CC-BCA7-1A27-4DEEDFC3C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5967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1271833-1370-FB17-A37E-F75F57003555}"/>
              </a:ext>
            </a:extLst>
          </p:cNvPr>
          <p:cNvSpPr/>
          <p:nvPr userDrawn="1"/>
        </p:nvSpPr>
        <p:spPr>
          <a:xfrm>
            <a:off x="1354948" y="442085"/>
            <a:ext cx="4849777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التسويق والمنتجات والخدمات والعملاء</a:t>
            </a:r>
          </a:p>
        </p:txBody>
      </p:sp>
    </p:spTree>
    <p:extLst>
      <p:ext uri="{BB962C8B-B14F-4D97-AF65-F5344CB8AC3E}">
        <p14:creationId xmlns:p14="http://schemas.microsoft.com/office/powerpoint/2010/main" val="37482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31086-9BBF-2B94-32A5-AAE7A81B2FD4}"/>
              </a:ext>
            </a:extLst>
          </p:cNvPr>
          <p:cNvSpPr txBox="1"/>
          <p:nvPr userDrawn="1"/>
        </p:nvSpPr>
        <p:spPr>
          <a:xfrm>
            <a:off x="377071" y="2017898"/>
            <a:ext cx="6840705" cy="1618218"/>
          </a:xfrm>
          <a:prstGeom prst="rect">
            <a:avLst/>
          </a:prstGeom>
          <a:noFill/>
          <a:ln>
            <a:solidFill>
              <a:srgbClr val="B31D14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457200" algn="r" rtl="1">
              <a:lnSpc>
                <a:spcPct val="150000"/>
              </a:lnSpc>
              <a:spcAft>
                <a:spcPts val="1000"/>
              </a:spcAft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قد يشمل ذلك على:</a:t>
            </a:r>
            <a:endParaRPr lang="en-AE" sz="1200" b="1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171450" lvl="0" indent="-1714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الهيكل التنظيمي والمهام الرئيسية</a:t>
            </a:r>
          </a:p>
          <a:p>
            <a:pPr marL="171450" lvl="0" indent="-1714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الموارد والأصول الرئيسية.</a:t>
            </a:r>
          </a:p>
          <a:p>
            <a:pPr marL="171450" lvl="0" indent="-1714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الشركاء والموردون الرئيسيون: نوع العلاقة وأهميتها.</a:t>
            </a:r>
          </a:p>
          <a:p>
            <a:pPr marL="171450" lvl="0" indent="-1714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المجتمع: تأثيره على الشركة وتوقعات أفراده منها.</a:t>
            </a:r>
            <a:endParaRPr lang="en-US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881F0C44-9F36-027C-1CF9-568449CAEED7}"/>
              </a:ext>
            </a:extLst>
          </p:cNvPr>
          <p:cNvSpPr/>
          <p:nvPr userDrawn="1"/>
        </p:nvSpPr>
        <p:spPr>
          <a:xfrm>
            <a:off x="1354948" y="442085"/>
            <a:ext cx="4849777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شركاء المؤسسة والموردون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86EF4-B279-3FB3-D28F-320DEBDB366B}"/>
              </a:ext>
            </a:extLst>
          </p:cNvPr>
          <p:cNvSpPr txBox="1"/>
          <p:nvPr userDrawn="1"/>
        </p:nvSpPr>
        <p:spPr>
          <a:xfrm>
            <a:off x="377069" y="4166343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244658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E789E052-4281-08DD-D812-304F220AF981}"/>
              </a:ext>
            </a:extLst>
          </p:cNvPr>
          <p:cNvSpPr/>
          <p:nvPr userDrawn="1"/>
        </p:nvSpPr>
        <p:spPr>
          <a:xfrm>
            <a:off x="1354948" y="442085"/>
            <a:ext cx="4849777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شركاء المؤسسة والموردون</a:t>
            </a:r>
          </a:p>
        </p:txBody>
      </p:sp>
    </p:spTree>
    <p:extLst>
      <p:ext uri="{BB962C8B-B14F-4D97-AF65-F5344CB8AC3E}">
        <p14:creationId xmlns:p14="http://schemas.microsoft.com/office/powerpoint/2010/main" val="218121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E3049-31F8-1857-D672-A9C30BCCF5F4}"/>
              </a:ext>
            </a:extLst>
          </p:cNvPr>
          <p:cNvSpPr txBox="1"/>
          <p:nvPr userDrawn="1"/>
        </p:nvSpPr>
        <p:spPr>
          <a:xfrm>
            <a:off x="377071" y="1926525"/>
            <a:ext cx="6840705" cy="1799976"/>
          </a:xfrm>
          <a:prstGeom prst="rect">
            <a:avLst/>
          </a:prstGeom>
          <a:noFill/>
          <a:ln>
            <a:solidFill>
              <a:srgbClr val="B31D14"/>
            </a:solidFill>
          </a:ln>
        </p:spPr>
        <p:txBody>
          <a:bodyPr wrap="square" lIns="180000" tIns="180000" rIns="180000" bIns="360000" rtlCol="0">
            <a:spAutoFit/>
          </a:bodyPr>
          <a:lstStyle/>
          <a:p>
            <a:pPr marL="457200" algn="r">
              <a:lnSpc>
                <a:spcPct val="150000"/>
              </a:lnSpc>
              <a:spcAft>
                <a:spcPts val="1000"/>
              </a:spcAft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قد يشمل ذلك على:</a:t>
            </a:r>
            <a:endParaRPr lang="en-AE" sz="1200" b="1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171450" lvl="0" indent="-1714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هيكل الحوكمة الاقتصادية والمجتمعية والمؤسسية (</a:t>
            </a: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.(ESG</a:t>
            </a:r>
            <a:endParaRPr lang="ar-SA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171450" lvl="0" indent="-1714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القيم.</a:t>
            </a:r>
          </a:p>
          <a:p>
            <a:pPr marL="171450" lvl="0" indent="-1714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الاجتماعات الإدارية الرئيسية.</a:t>
            </a:r>
          </a:p>
          <a:p>
            <a:pPr marL="171450" lvl="0" indent="-17145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إدارة الأداء: كيفية إدارة المؤسسة لأدائها وتحسينه.</a:t>
            </a:r>
            <a:endParaRPr lang="en-US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191DD50-E888-FB4E-7168-4EE934D4C7DD}"/>
              </a:ext>
            </a:extLst>
          </p:cNvPr>
          <p:cNvSpPr/>
          <p:nvPr userDrawn="1"/>
        </p:nvSpPr>
        <p:spPr>
          <a:xfrm>
            <a:off x="1172673" y="442085"/>
            <a:ext cx="5249496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الهيكل الإداري والأنشطة الإدارية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50F26-ECE4-E586-33A3-BB203F44FDA4}"/>
              </a:ext>
            </a:extLst>
          </p:cNvPr>
          <p:cNvSpPr txBox="1"/>
          <p:nvPr userDrawn="1"/>
        </p:nvSpPr>
        <p:spPr>
          <a:xfrm>
            <a:off x="377069" y="4166343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161234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B46A3D3-6899-7300-D39F-1EABBF14F034}"/>
              </a:ext>
            </a:extLst>
          </p:cNvPr>
          <p:cNvSpPr/>
          <p:nvPr userDrawn="1"/>
        </p:nvSpPr>
        <p:spPr>
          <a:xfrm>
            <a:off x="1172673" y="442085"/>
            <a:ext cx="5249496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الهيكل الإداري والأنشطة الإدارية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719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F41739-231F-3454-91A8-A794FCE3473C}"/>
              </a:ext>
            </a:extLst>
          </p:cNvPr>
          <p:cNvSpPr txBox="1">
            <a:spLocks/>
          </p:cNvSpPr>
          <p:nvPr userDrawn="1"/>
        </p:nvSpPr>
        <p:spPr>
          <a:xfrm>
            <a:off x="1220233" y="1364838"/>
            <a:ext cx="5119205" cy="521435"/>
          </a:xfrm>
          <a:prstGeom prst="roundRect">
            <a:avLst>
              <a:gd name="adj" fmla="val 16852"/>
            </a:avLst>
          </a:prstGeom>
          <a:solidFill>
            <a:schemeClr val="tx2">
              <a:lumMod val="75000"/>
              <a:lumOff val="25000"/>
            </a:schemeClr>
          </a:solidFill>
          <a:ln w="12700"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19" rIns="91440" bIns="45719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4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محفزات الإستدامة - 500 نقطة</a:t>
            </a:r>
          </a:p>
        </p:txBody>
      </p:sp>
      <p:sp>
        <p:nvSpPr>
          <p:cNvPr id="3" name="Arrow: Pentagon 2">
            <a:hlinkClick r:id="rId2" action="ppaction://hlinksldjump"/>
            <a:extLst>
              <a:ext uri="{FF2B5EF4-FFF2-40B4-BE49-F238E27FC236}">
                <a16:creationId xmlns:a16="http://schemas.microsoft.com/office/drawing/2014/main" id="{26E6CCDC-7A90-FFDE-9A40-AA16E6EC2206}"/>
              </a:ext>
            </a:extLst>
          </p:cNvPr>
          <p:cNvSpPr/>
          <p:nvPr userDrawn="1"/>
        </p:nvSpPr>
        <p:spPr>
          <a:xfrm flipH="1">
            <a:off x="2285508" y="2730484"/>
            <a:ext cx="4844556" cy="396240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r" rtl="1"/>
            <a:r>
              <a:rPr lang="ar-SA" sz="18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 البيئة والمجتمع والحوكمة </a:t>
            </a:r>
            <a:r>
              <a:rPr lang="en-US" sz="18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ESG)</a:t>
            </a:r>
            <a:r>
              <a:rPr lang="ar-SA" sz="18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)</a:t>
            </a:r>
            <a:endParaRPr lang="en-US" sz="1800" b="1" dirty="0">
              <a:solidFill>
                <a:sysClr val="windowText" lastClr="0000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B8B0D32B-580A-2310-B114-4D7C64F253E2}"/>
              </a:ext>
            </a:extLst>
          </p:cNvPr>
          <p:cNvSpPr/>
          <p:nvPr userDrawn="1"/>
        </p:nvSpPr>
        <p:spPr>
          <a:xfrm rot="1399251">
            <a:off x="7117181" y="2447424"/>
            <a:ext cx="312936" cy="719105"/>
          </a:xfrm>
          <a:prstGeom prst="diamond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800" dirty="0"/>
          </a:p>
        </p:txBody>
      </p:sp>
      <p:sp>
        <p:nvSpPr>
          <p:cNvPr id="5" name="Arrow: Pentagon 4">
            <a:hlinkClick r:id="rId3" action="ppaction://hlinksldjump"/>
            <a:extLst>
              <a:ext uri="{FF2B5EF4-FFF2-40B4-BE49-F238E27FC236}">
                <a16:creationId xmlns:a16="http://schemas.microsoft.com/office/drawing/2014/main" id="{87864256-289C-7FE9-CF46-18C808367A83}"/>
              </a:ext>
            </a:extLst>
          </p:cNvPr>
          <p:cNvSpPr/>
          <p:nvPr userDrawn="1"/>
        </p:nvSpPr>
        <p:spPr>
          <a:xfrm flipH="1">
            <a:off x="2285508" y="3430973"/>
            <a:ext cx="4844556" cy="396240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r" rtl="1"/>
            <a:r>
              <a:rPr lang="ar-SA" sz="18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 إدارة الابتكار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8201C74-1237-4D17-3CA5-8B9D6E8ADE79}"/>
              </a:ext>
            </a:extLst>
          </p:cNvPr>
          <p:cNvSpPr/>
          <p:nvPr userDrawn="1"/>
        </p:nvSpPr>
        <p:spPr>
          <a:xfrm rot="1399251">
            <a:off x="7117182" y="3133212"/>
            <a:ext cx="312936" cy="719105"/>
          </a:xfrm>
          <a:prstGeom prst="diamond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800" dirty="0"/>
          </a:p>
        </p:txBody>
      </p:sp>
      <p:sp>
        <p:nvSpPr>
          <p:cNvPr id="7" name="Arrow: Pentagon 6">
            <a:hlinkClick r:id="rId4" action="ppaction://hlinksldjump"/>
            <a:extLst>
              <a:ext uri="{FF2B5EF4-FFF2-40B4-BE49-F238E27FC236}">
                <a16:creationId xmlns:a16="http://schemas.microsoft.com/office/drawing/2014/main" id="{CE6A841F-AE7F-C5E2-AB37-FA2E8AC12AFE}"/>
              </a:ext>
            </a:extLst>
          </p:cNvPr>
          <p:cNvSpPr/>
          <p:nvPr userDrawn="1"/>
        </p:nvSpPr>
        <p:spPr>
          <a:xfrm flipH="1">
            <a:off x="2285508" y="4131462"/>
            <a:ext cx="4844556" cy="396240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r" rtl="1"/>
            <a:r>
              <a:rPr lang="ar-SA" sz="18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 الكفاءات التنظيمية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164CB0C6-D86A-EB20-20E8-E06DA3C063CF}"/>
              </a:ext>
            </a:extLst>
          </p:cNvPr>
          <p:cNvSpPr/>
          <p:nvPr userDrawn="1"/>
        </p:nvSpPr>
        <p:spPr>
          <a:xfrm rot="1399251">
            <a:off x="7117183" y="3846030"/>
            <a:ext cx="312936" cy="719105"/>
          </a:xfrm>
          <a:prstGeom prst="diamond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220328-62CB-1AAF-094E-8FC3A04BFFD5}"/>
              </a:ext>
            </a:extLst>
          </p:cNvPr>
          <p:cNvSpPr/>
          <p:nvPr userDrawn="1"/>
        </p:nvSpPr>
        <p:spPr>
          <a:xfrm>
            <a:off x="911113" y="2669523"/>
            <a:ext cx="892240" cy="4572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200</a:t>
            </a:r>
            <a:endParaRPr lang="en-AE" sz="18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3EE86C-8B37-B926-1C0A-1214740878EC}"/>
              </a:ext>
            </a:extLst>
          </p:cNvPr>
          <p:cNvSpPr/>
          <p:nvPr userDrawn="1"/>
        </p:nvSpPr>
        <p:spPr>
          <a:xfrm>
            <a:off x="911113" y="3411854"/>
            <a:ext cx="892240" cy="4572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8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97C050-1277-E557-F9CC-4571FAFDA444}"/>
              </a:ext>
            </a:extLst>
          </p:cNvPr>
          <p:cNvSpPr/>
          <p:nvPr userDrawn="1"/>
        </p:nvSpPr>
        <p:spPr>
          <a:xfrm>
            <a:off x="911113" y="4131462"/>
            <a:ext cx="892240" cy="4572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200</a:t>
            </a:r>
            <a:endParaRPr lang="en-AE" sz="18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506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2FEEAB5-AC98-12F9-6774-4BFB957DE09F}"/>
              </a:ext>
            </a:extLst>
          </p:cNvPr>
          <p:cNvSpPr txBox="1">
            <a:spLocks/>
          </p:cNvSpPr>
          <p:nvPr userDrawn="1"/>
        </p:nvSpPr>
        <p:spPr>
          <a:xfrm>
            <a:off x="774610" y="1364838"/>
            <a:ext cx="6010454" cy="521435"/>
          </a:xfrm>
          <a:prstGeom prst="roundRect">
            <a:avLst>
              <a:gd name="adj" fmla="val 16852"/>
            </a:avLst>
          </a:prstGeom>
          <a:solidFill>
            <a:srgbClr val="24AE76"/>
          </a:solidFill>
          <a:ln w="12700"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19" rIns="91440" bIns="45719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4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نتائج الإستدامة - 500 نقطة</a:t>
            </a:r>
          </a:p>
        </p:txBody>
      </p:sp>
      <p:sp>
        <p:nvSpPr>
          <p:cNvPr id="23" name="Arrow: Pentagon 22">
            <a:hlinkClick r:id="rId2" action="ppaction://hlinksldjump"/>
            <a:extLst>
              <a:ext uri="{FF2B5EF4-FFF2-40B4-BE49-F238E27FC236}">
                <a16:creationId xmlns:a16="http://schemas.microsoft.com/office/drawing/2014/main" id="{BF9F3E8B-3824-7DA1-24F9-7603AB14F75F}"/>
              </a:ext>
            </a:extLst>
          </p:cNvPr>
          <p:cNvSpPr/>
          <p:nvPr userDrawn="1"/>
        </p:nvSpPr>
        <p:spPr>
          <a:xfrm flipH="1">
            <a:off x="2340864" y="2611611"/>
            <a:ext cx="4844556" cy="396240"/>
          </a:xfrm>
          <a:prstGeom prst="homePlate">
            <a:avLst/>
          </a:prstGeom>
          <a:solidFill>
            <a:srgbClr val="B6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r" rtl="1"/>
            <a:r>
              <a:rPr lang="ar-SA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4. نتائج العملاء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9A5D5221-0D2B-7696-17C2-C023EFD45DA9}"/>
              </a:ext>
            </a:extLst>
          </p:cNvPr>
          <p:cNvSpPr/>
          <p:nvPr userDrawn="1"/>
        </p:nvSpPr>
        <p:spPr>
          <a:xfrm rot="1399251">
            <a:off x="7089422" y="2337398"/>
            <a:ext cx="312936" cy="719105"/>
          </a:xfrm>
          <a:prstGeom prst="diamond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25" name="Arrow: Pentagon 24">
            <a:hlinkClick r:id="rId2" action="ppaction://hlinksldjump"/>
            <a:extLst>
              <a:ext uri="{FF2B5EF4-FFF2-40B4-BE49-F238E27FC236}">
                <a16:creationId xmlns:a16="http://schemas.microsoft.com/office/drawing/2014/main" id="{556D9C2D-C7FB-E33B-25BD-945AC434BC0D}"/>
              </a:ext>
            </a:extLst>
          </p:cNvPr>
          <p:cNvSpPr/>
          <p:nvPr userDrawn="1"/>
        </p:nvSpPr>
        <p:spPr>
          <a:xfrm flipH="1">
            <a:off x="2340864" y="3312100"/>
            <a:ext cx="4844556" cy="396240"/>
          </a:xfrm>
          <a:prstGeom prst="homePlate">
            <a:avLst/>
          </a:prstGeom>
          <a:solidFill>
            <a:srgbClr val="B6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r" rtl="1"/>
            <a:r>
              <a:rPr lang="ar-SA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5. نتائج </a:t>
            </a:r>
            <a:r>
              <a:rPr lang="en-US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ESG 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A2E409ED-2B40-CB7E-3E87-664D9D595564}"/>
              </a:ext>
            </a:extLst>
          </p:cNvPr>
          <p:cNvSpPr/>
          <p:nvPr userDrawn="1"/>
        </p:nvSpPr>
        <p:spPr>
          <a:xfrm rot="1399251">
            <a:off x="7115731" y="3070348"/>
            <a:ext cx="312936" cy="719105"/>
          </a:xfrm>
          <a:prstGeom prst="diamond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27" name="Arrow: Pentagon 26">
            <a:hlinkClick r:id="rId3" action="ppaction://hlinksldjump"/>
            <a:extLst>
              <a:ext uri="{FF2B5EF4-FFF2-40B4-BE49-F238E27FC236}">
                <a16:creationId xmlns:a16="http://schemas.microsoft.com/office/drawing/2014/main" id="{A0C594B2-EC44-683C-E61B-19206F0BCF11}"/>
              </a:ext>
            </a:extLst>
          </p:cNvPr>
          <p:cNvSpPr/>
          <p:nvPr userDrawn="1"/>
        </p:nvSpPr>
        <p:spPr>
          <a:xfrm flipH="1">
            <a:off x="2340864" y="4012589"/>
            <a:ext cx="4844556" cy="396240"/>
          </a:xfrm>
          <a:prstGeom prst="homePlate">
            <a:avLst/>
          </a:prstGeom>
          <a:solidFill>
            <a:srgbClr val="B6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r" rtl="1"/>
            <a:r>
              <a:rPr lang="ar-SA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6. النتائج المالية 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73B54D5-E4CE-A497-5225-04D891147626}"/>
              </a:ext>
            </a:extLst>
          </p:cNvPr>
          <p:cNvSpPr/>
          <p:nvPr userDrawn="1"/>
        </p:nvSpPr>
        <p:spPr>
          <a:xfrm rot="1399251">
            <a:off x="7115731" y="3755597"/>
            <a:ext cx="312936" cy="719105"/>
          </a:xfrm>
          <a:prstGeom prst="diamond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32" name="Arrow: Pentagon 31">
            <a:hlinkClick r:id="rId3" action="ppaction://hlinksldjump"/>
            <a:extLst>
              <a:ext uri="{FF2B5EF4-FFF2-40B4-BE49-F238E27FC236}">
                <a16:creationId xmlns:a16="http://schemas.microsoft.com/office/drawing/2014/main" id="{481297F5-8BC4-6BF1-695C-772DFC6F1AB6}"/>
              </a:ext>
            </a:extLst>
          </p:cNvPr>
          <p:cNvSpPr/>
          <p:nvPr userDrawn="1"/>
        </p:nvSpPr>
        <p:spPr>
          <a:xfrm flipH="1">
            <a:off x="2340864" y="4767049"/>
            <a:ext cx="4844556" cy="396240"/>
          </a:xfrm>
          <a:prstGeom prst="homePlate">
            <a:avLst/>
          </a:prstGeom>
          <a:solidFill>
            <a:srgbClr val="B6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r" rtl="1"/>
            <a:r>
              <a:rPr lang="ar-SA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7. نتائج رأس المال البشري </a:t>
            </a: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553D955F-3653-2A2F-5396-C49FE548E7AD}"/>
              </a:ext>
            </a:extLst>
          </p:cNvPr>
          <p:cNvSpPr/>
          <p:nvPr userDrawn="1"/>
        </p:nvSpPr>
        <p:spPr>
          <a:xfrm rot="1399251">
            <a:off x="7130971" y="4479577"/>
            <a:ext cx="312936" cy="719105"/>
          </a:xfrm>
          <a:prstGeom prst="diamond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94696D-5A97-2073-4337-ABEE0EEB8951}"/>
              </a:ext>
            </a:extLst>
          </p:cNvPr>
          <p:cNvGrpSpPr/>
          <p:nvPr userDrawn="1"/>
        </p:nvGrpSpPr>
        <p:grpSpPr>
          <a:xfrm>
            <a:off x="374255" y="2611611"/>
            <a:ext cx="892240" cy="2624831"/>
            <a:chOff x="6479931" y="2581131"/>
            <a:chExt cx="892240" cy="26248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6AF198F-039E-B3A3-C2C2-1AE0C173568E}"/>
                </a:ext>
              </a:extLst>
            </p:cNvPr>
            <p:cNvSpPr/>
            <p:nvPr userDrawn="1"/>
          </p:nvSpPr>
          <p:spPr>
            <a:xfrm>
              <a:off x="6479931" y="2581131"/>
              <a:ext cx="892240" cy="457201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53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100</a:t>
              </a:r>
              <a:endParaRPr lang="en-AE" sz="1653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4D7026-ADCE-C22B-C56C-0F16988C19FC}"/>
                </a:ext>
              </a:extLst>
            </p:cNvPr>
            <p:cNvSpPr/>
            <p:nvPr userDrawn="1"/>
          </p:nvSpPr>
          <p:spPr>
            <a:xfrm>
              <a:off x="6479931" y="3287715"/>
              <a:ext cx="892240" cy="457201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53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200</a:t>
              </a:r>
              <a:endParaRPr lang="en-AE" sz="1653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E4F266-01E7-A6B7-F89D-38E5739B1D09}"/>
                </a:ext>
              </a:extLst>
            </p:cNvPr>
            <p:cNvSpPr/>
            <p:nvPr userDrawn="1"/>
          </p:nvSpPr>
          <p:spPr>
            <a:xfrm>
              <a:off x="6479931" y="3994301"/>
              <a:ext cx="892240" cy="457201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53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100</a:t>
              </a:r>
              <a:endParaRPr lang="en-AE" sz="1653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F12793D-9D80-CE57-68A5-EB287DA6D1A4}"/>
                </a:ext>
              </a:extLst>
            </p:cNvPr>
            <p:cNvSpPr/>
            <p:nvPr userDrawn="1"/>
          </p:nvSpPr>
          <p:spPr>
            <a:xfrm>
              <a:off x="6479931" y="4748761"/>
              <a:ext cx="892240" cy="457201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53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100</a:t>
              </a:r>
              <a:endParaRPr lang="en-AE" sz="1653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1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EC63B-D94A-A9E7-AEB2-4E7C24689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" y="0"/>
            <a:ext cx="7555377" cy="10691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FF291-81BF-D9C4-50FC-6DCD6A4F5B59}"/>
              </a:ext>
            </a:extLst>
          </p:cNvPr>
          <p:cNvSpPr txBox="1"/>
          <p:nvPr userDrawn="1"/>
        </p:nvSpPr>
        <p:spPr>
          <a:xfrm>
            <a:off x="7620" y="7771823"/>
            <a:ext cx="328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gradFill flip="none" rotWithShape="1">
                  <a:gsLst>
                    <a:gs pos="0">
                      <a:srgbClr val="B12025"/>
                    </a:gs>
                    <a:gs pos="100000">
                      <a:srgbClr val="7A1316"/>
                    </a:gs>
                  </a:gsLst>
                  <a:lin ang="0" scaled="1"/>
                  <a:tileRect/>
                </a:gradFill>
                <a:latin typeface="Dubai" panose="020B0503030403030204" pitchFamily="34" charset="-78"/>
                <a:cs typeface="Dubai" panose="020B0503030403030204" pitchFamily="34" charset="-78"/>
              </a:rPr>
              <a:t>التواصل مع:</a:t>
            </a:r>
            <a:endParaRPr lang="en-AE" sz="2800" b="1" dirty="0">
              <a:gradFill flip="none" rotWithShape="1">
                <a:gsLst>
                  <a:gs pos="0">
                    <a:srgbClr val="B12025"/>
                  </a:gs>
                  <a:gs pos="100000">
                    <a:srgbClr val="7A1316"/>
                  </a:gs>
                </a:gsLst>
                <a:lin ang="0" scaled="1"/>
                <a:tileRect/>
              </a:gra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65708-AA0C-D6E9-43B6-97DC7800DD88}"/>
              </a:ext>
            </a:extLst>
          </p:cNvPr>
          <p:cNvCxnSpPr>
            <a:cxnSpLocks/>
          </p:cNvCxnSpPr>
          <p:nvPr userDrawn="1"/>
        </p:nvCxnSpPr>
        <p:spPr>
          <a:xfrm>
            <a:off x="7620" y="8287763"/>
            <a:ext cx="328422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9A7D51"/>
                </a:gs>
                <a:gs pos="51000">
                  <a:srgbClr val="F8D68F"/>
                </a:gs>
                <a:gs pos="100000">
                  <a:srgbClr val="9A7D5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4AF41DA-9AA5-E744-2917-34804F3FAE55}"/>
              </a:ext>
            </a:extLst>
          </p:cNvPr>
          <p:cNvGrpSpPr/>
          <p:nvPr userDrawn="1"/>
        </p:nvGrpSpPr>
        <p:grpSpPr>
          <a:xfrm>
            <a:off x="393038" y="8463484"/>
            <a:ext cx="3199272" cy="1438855"/>
            <a:chOff x="729262" y="2207569"/>
            <a:chExt cx="3199272" cy="1438855"/>
          </a:xfrm>
        </p:grpSpPr>
        <p:pic>
          <p:nvPicPr>
            <p:cNvPr id="6" name="Graphic 5" descr="Receiver with solid fill">
              <a:extLst>
                <a:ext uri="{FF2B5EF4-FFF2-40B4-BE49-F238E27FC236}">
                  <a16:creationId xmlns:a16="http://schemas.microsoft.com/office/drawing/2014/main" id="{A6C7CE21-4A4A-0ABC-FF8F-C742A1EC48A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9262" y="2368732"/>
              <a:ext cx="270933" cy="2709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09A943-FF4C-17C5-96D1-DBB8F71CAECF}"/>
                </a:ext>
              </a:extLst>
            </p:cNvPr>
            <p:cNvSpPr txBox="1"/>
            <p:nvPr/>
          </p:nvSpPr>
          <p:spPr>
            <a:xfrm>
              <a:off x="1061156" y="2207569"/>
              <a:ext cx="2867378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7E5626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+971 56 545 7408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7E5626"/>
                  </a:solidFill>
                  <a:latin typeface="Dubai" panose="020B0503030403030204" pitchFamily="34" charset="-78"/>
                  <a:cs typeface="Dubai" panose="020B0503030403030204" pitchFamily="34" charset="-78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doaa.afifi@dqg.org</a:t>
              </a:r>
              <a:endParaRPr lang="en-US" sz="2000" b="1" dirty="0">
                <a:solidFill>
                  <a:srgbClr val="7E5626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7E5626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www.dqg.org</a:t>
              </a:r>
              <a:endParaRPr lang="en-AE" sz="2000" b="1" dirty="0">
                <a:solidFill>
                  <a:srgbClr val="7E5626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pic>
          <p:nvPicPr>
            <p:cNvPr id="8" name="Graphic 7" descr="Email with solid fill">
              <a:extLst>
                <a:ext uri="{FF2B5EF4-FFF2-40B4-BE49-F238E27FC236}">
                  <a16:creationId xmlns:a16="http://schemas.microsoft.com/office/drawing/2014/main" id="{8870DC33-B123-4998-AF05-8A867F7ECF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9262" y="2820060"/>
              <a:ext cx="270933" cy="270933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0A2EC4-FC25-9D03-E2BE-BC9577EFFF61}"/>
                </a:ext>
              </a:extLst>
            </p:cNvPr>
            <p:cNvSpPr/>
            <p:nvPr/>
          </p:nvSpPr>
          <p:spPr>
            <a:xfrm>
              <a:off x="739250" y="3271387"/>
              <a:ext cx="250957" cy="250957"/>
            </a:xfrm>
            <a:custGeom>
              <a:avLst/>
              <a:gdLst>
                <a:gd name="csX0" fmla="*/ 39511 w 79022"/>
                <a:gd name="csY0" fmla="*/ 0 h 79022"/>
                <a:gd name="csX1" fmla="*/ 0 w 79022"/>
                <a:gd name="csY1" fmla="*/ 39511 h 79022"/>
                <a:gd name="csX2" fmla="*/ 39511 w 79022"/>
                <a:gd name="csY2" fmla="*/ 79022 h 79022"/>
                <a:gd name="csX3" fmla="*/ 79022 w 79022"/>
                <a:gd name="csY3" fmla="*/ 39511 h 79022"/>
                <a:gd name="csX4" fmla="*/ 39511 w 79022"/>
                <a:gd name="csY4" fmla="*/ 0 h 79022"/>
                <a:gd name="csX5" fmla="*/ 42333 w 79022"/>
                <a:gd name="csY5" fmla="*/ 42333 h 79022"/>
                <a:gd name="csX6" fmla="*/ 55287 w 79022"/>
                <a:gd name="csY6" fmla="*/ 42333 h 79022"/>
                <a:gd name="csX7" fmla="*/ 42333 w 79022"/>
                <a:gd name="csY7" fmla="*/ 68044 h 79022"/>
                <a:gd name="csX8" fmla="*/ 42333 w 79022"/>
                <a:gd name="csY8" fmla="*/ 36689 h 79022"/>
                <a:gd name="csX9" fmla="*/ 42333 w 79022"/>
                <a:gd name="csY9" fmla="*/ 10950 h 79022"/>
                <a:gd name="csX10" fmla="*/ 55287 w 79022"/>
                <a:gd name="csY10" fmla="*/ 36689 h 79022"/>
                <a:gd name="csX11" fmla="*/ 36689 w 79022"/>
                <a:gd name="csY11" fmla="*/ 36689 h 79022"/>
                <a:gd name="csX12" fmla="*/ 24158 w 79022"/>
                <a:gd name="csY12" fmla="*/ 36689 h 79022"/>
                <a:gd name="csX13" fmla="*/ 36689 w 79022"/>
                <a:gd name="csY13" fmla="*/ 11289 h 79022"/>
                <a:gd name="csX14" fmla="*/ 36689 w 79022"/>
                <a:gd name="csY14" fmla="*/ 42333 h 79022"/>
                <a:gd name="csX15" fmla="*/ 36689 w 79022"/>
                <a:gd name="csY15" fmla="*/ 67733 h 79022"/>
                <a:gd name="csX16" fmla="*/ 24158 w 79022"/>
                <a:gd name="csY16" fmla="*/ 42333 h 79022"/>
                <a:gd name="csX17" fmla="*/ 18486 w 79022"/>
                <a:gd name="csY17" fmla="*/ 36689 h 79022"/>
                <a:gd name="csX18" fmla="*/ 6406 w 79022"/>
                <a:gd name="csY18" fmla="*/ 36689 h 79022"/>
                <a:gd name="csX19" fmla="*/ 33133 w 79022"/>
                <a:gd name="csY19" fmla="*/ 6914 h 79022"/>
                <a:gd name="csX20" fmla="*/ 18486 w 79022"/>
                <a:gd name="csY20" fmla="*/ 36689 h 79022"/>
                <a:gd name="csX21" fmla="*/ 18486 w 79022"/>
                <a:gd name="csY21" fmla="*/ 42333 h 79022"/>
                <a:gd name="csX22" fmla="*/ 33189 w 79022"/>
                <a:gd name="csY22" fmla="*/ 72136 h 79022"/>
                <a:gd name="csX23" fmla="*/ 6406 w 79022"/>
                <a:gd name="csY23" fmla="*/ 42333 h 79022"/>
                <a:gd name="csX24" fmla="*/ 60960 w 79022"/>
                <a:gd name="csY24" fmla="*/ 42333 h 79022"/>
                <a:gd name="csX25" fmla="*/ 72616 w 79022"/>
                <a:gd name="csY25" fmla="*/ 42333 h 79022"/>
                <a:gd name="csX26" fmla="*/ 46341 w 79022"/>
                <a:gd name="csY26" fmla="*/ 72023 h 79022"/>
                <a:gd name="csX27" fmla="*/ 60960 w 79022"/>
                <a:gd name="csY27" fmla="*/ 42333 h 79022"/>
                <a:gd name="csX28" fmla="*/ 60960 w 79022"/>
                <a:gd name="csY28" fmla="*/ 36689 h 79022"/>
                <a:gd name="csX29" fmla="*/ 46426 w 79022"/>
                <a:gd name="csY29" fmla="*/ 7027 h 79022"/>
                <a:gd name="csX30" fmla="*/ 72616 w 79022"/>
                <a:gd name="csY30" fmla="*/ 36689 h 790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9022" h="79022">
                  <a:moveTo>
                    <a:pt x="39511" y="0"/>
                  </a:moveTo>
                  <a:cubicBezTo>
                    <a:pt x="17690" y="0"/>
                    <a:pt x="0" y="17690"/>
                    <a:pt x="0" y="39511"/>
                  </a:cubicBezTo>
                  <a:cubicBezTo>
                    <a:pt x="0" y="61332"/>
                    <a:pt x="17690" y="79022"/>
                    <a:pt x="39511" y="79022"/>
                  </a:cubicBezTo>
                  <a:cubicBezTo>
                    <a:pt x="61332" y="79022"/>
                    <a:pt x="79022" y="61332"/>
                    <a:pt x="79022" y="39511"/>
                  </a:cubicBezTo>
                  <a:cubicBezTo>
                    <a:pt x="79022" y="17690"/>
                    <a:pt x="61332" y="0"/>
                    <a:pt x="39511" y="0"/>
                  </a:cubicBezTo>
                  <a:close/>
                  <a:moveTo>
                    <a:pt x="42333" y="42333"/>
                  </a:moveTo>
                  <a:lnTo>
                    <a:pt x="55287" y="42333"/>
                  </a:lnTo>
                  <a:cubicBezTo>
                    <a:pt x="53812" y="52063"/>
                    <a:pt x="49275" y="61069"/>
                    <a:pt x="42333" y="68044"/>
                  </a:cubicBezTo>
                  <a:close/>
                  <a:moveTo>
                    <a:pt x="42333" y="36689"/>
                  </a:moveTo>
                  <a:lnTo>
                    <a:pt x="42333" y="10950"/>
                  </a:lnTo>
                  <a:cubicBezTo>
                    <a:pt x="49282" y="17932"/>
                    <a:pt x="53820" y="26949"/>
                    <a:pt x="55287" y="36689"/>
                  </a:cubicBezTo>
                  <a:close/>
                  <a:moveTo>
                    <a:pt x="36689" y="36689"/>
                  </a:moveTo>
                  <a:lnTo>
                    <a:pt x="24158" y="36689"/>
                  </a:lnTo>
                  <a:cubicBezTo>
                    <a:pt x="25562" y="27116"/>
                    <a:pt x="29946" y="18228"/>
                    <a:pt x="36689" y="11289"/>
                  </a:cubicBezTo>
                  <a:close/>
                  <a:moveTo>
                    <a:pt x="36689" y="42333"/>
                  </a:moveTo>
                  <a:lnTo>
                    <a:pt x="36689" y="67733"/>
                  </a:lnTo>
                  <a:cubicBezTo>
                    <a:pt x="29959" y="60785"/>
                    <a:pt x="25576" y="51902"/>
                    <a:pt x="24158" y="42333"/>
                  </a:cubicBezTo>
                  <a:close/>
                  <a:moveTo>
                    <a:pt x="18486" y="36689"/>
                  </a:moveTo>
                  <a:lnTo>
                    <a:pt x="6406" y="36689"/>
                  </a:lnTo>
                  <a:cubicBezTo>
                    <a:pt x="7659" y="21906"/>
                    <a:pt x="18571" y="9750"/>
                    <a:pt x="33133" y="6914"/>
                  </a:cubicBezTo>
                  <a:cubicBezTo>
                    <a:pt x="25087" y="14943"/>
                    <a:pt x="19935" y="25415"/>
                    <a:pt x="18486" y="36689"/>
                  </a:cubicBezTo>
                  <a:close/>
                  <a:moveTo>
                    <a:pt x="18486" y="42333"/>
                  </a:moveTo>
                  <a:cubicBezTo>
                    <a:pt x="19936" y="53626"/>
                    <a:pt x="25110" y="64113"/>
                    <a:pt x="33189" y="72136"/>
                  </a:cubicBezTo>
                  <a:cubicBezTo>
                    <a:pt x="18605" y="69302"/>
                    <a:pt x="7672" y="57136"/>
                    <a:pt x="6406" y="42333"/>
                  </a:cubicBezTo>
                  <a:close/>
                  <a:moveTo>
                    <a:pt x="60960" y="42333"/>
                  </a:moveTo>
                  <a:lnTo>
                    <a:pt x="72616" y="42333"/>
                  </a:lnTo>
                  <a:cubicBezTo>
                    <a:pt x="71380" y="56948"/>
                    <a:pt x="60697" y="69019"/>
                    <a:pt x="46341" y="72023"/>
                  </a:cubicBezTo>
                  <a:cubicBezTo>
                    <a:pt x="54382" y="64029"/>
                    <a:pt x="59527" y="53581"/>
                    <a:pt x="60960" y="42333"/>
                  </a:cubicBezTo>
                  <a:close/>
                  <a:moveTo>
                    <a:pt x="60960" y="36689"/>
                  </a:moveTo>
                  <a:cubicBezTo>
                    <a:pt x="59515" y="25471"/>
                    <a:pt x="54406" y="15043"/>
                    <a:pt x="46426" y="7027"/>
                  </a:cubicBezTo>
                  <a:cubicBezTo>
                    <a:pt x="60740" y="10061"/>
                    <a:pt x="71378" y="22110"/>
                    <a:pt x="72616" y="36689"/>
                  </a:cubicBezTo>
                  <a:close/>
                </a:path>
              </a:pathLst>
            </a:custGeom>
            <a:solidFill>
              <a:srgbClr val="7E5626"/>
            </a:solidFill>
            <a:ln w="2778" cap="flat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</p:grpSp>
    </p:spTree>
    <p:extLst>
      <p:ext uri="{BB962C8B-B14F-4D97-AF65-F5344CB8AC3E}">
        <p14:creationId xmlns:p14="http://schemas.microsoft.com/office/powerpoint/2010/main" val="329356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A43E3A1-64C9-7D02-A027-2CB16856EFEC}"/>
              </a:ext>
            </a:extLst>
          </p:cNvPr>
          <p:cNvSpPr/>
          <p:nvPr userDrawn="1"/>
        </p:nvSpPr>
        <p:spPr>
          <a:xfrm>
            <a:off x="871852" y="807747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2A49E50-5AFA-9B85-480D-A33222B238D8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 flipH="1">
            <a:off x="6765805" y="101366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3FED52A-F85E-8F02-2E68-42271AEEC96C}"/>
              </a:ext>
            </a:extLst>
          </p:cNvPr>
          <p:cNvGrpSpPr/>
          <p:nvPr userDrawn="1"/>
        </p:nvGrpSpPr>
        <p:grpSpPr>
          <a:xfrm flipH="1">
            <a:off x="2554271" y="722934"/>
            <a:ext cx="4920683" cy="313569"/>
            <a:chOff x="-59123" y="1235832"/>
            <a:chExt cx="4011541" cy="313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5A51B41-3B79-6650-A95F-AAF2ACEC4FA4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البيئة والمجتمع و الحوكمة | 200 نقطة</a:t>
              </a: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7F4670A9-E47B-A115-3155-D839D01314D2}"/>
                </a:ext>
              </a:extLst>
            </p:cNvPr>
            <p:cNvSpPr/>
            <p:nvPr userDrawn="1"/>
          </p:nvSpPr>
          <p:spPr>
            <a:xfrm rot="860057" flipH="1">
              <a:off x="-59123" y="1235832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9C7D0E-9FF1-B57E-7F82-9A1A5A4D3185}"/>
              </a:ext>
            </a:extLst>
          </p:cNvPr>
          <p:cNvSpPr/>
          <p:nvPr userDrawn="1"/>
        </p:nvSpPr>
        <p:spPr>
          <a:xfrm flipH="1">
            <a:off x="5300519" y="1119944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 البيئة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8ADAD4-B2C3-A8C5-8FB0-5725E9728D23}"/>
              </a:ext>
            </a:extLst>
          </p:cNvPr>
          <p:cNvGrpSpPr/>
          <p:nvPr userDrawn="1"/>
        </p:nvGrpSpPr>
        <p:grpSpPr>
          <a:xfrm flipH="1">
            <a:off x="6683966" y="1272087"/>
            <a:ext cx="236696" cy="1728030"/>
            <a:chOff x="466875" y="905581"/>
            <a:chExt cx="168562" cy="2872447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F43BA885-E6F6-8860-86D0-257DF691574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rot="16200000" flipH="1">
              <a:off x="-890506" y="2262963"/>
              <a:ext cx="2872447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6608F2-A8AD-1E00-F608-DEE0454C3565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466875" y="1886472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6F0267C-D512-D4CB-5475-35B7AE007E8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466876" y="2833291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405336-28F7-0E66-46C2-7090CB6AB3FE}"/>
              </a:ext>
            </a:extLst>
          </p:cNvPr>
          <p:cNvSpPr/>
          <p:nvPr userDrawn="1"/>
        </p:nvSpPr>
        <p:spPr>
          <a:xfrm>
            <a:off x="1246228" y="1569451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1.1.1 إعلان المنتج البيئي - 15 نقطة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4AF837-BB8E-7224-08B0-5392A1977B25}"/>
              </a:ext>
            </a:extLst>
          </p:cNvPr>
          <p:cNvSpPr/>
          <p:nvPr userDrawn="1"/>
        </p:nvSpPr>
        <p:spPr>
          <a:xfrm>
            <a:off x="1230953" y="2139045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1.1.2 تقييم دورة الحياة - 15 نقطة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63FBC9-DF35-C8DD-391D-1C867319E37A}"/>
              </a:ext>
            </a:extLst>
          </p:cNvPr>
          <p:cNvSpPr/>
          <p:nvPr userDrawn="1"/>
        </p:nvSpPr>
        <p:spPr>
          <a:xfrm>
            <a:off x="1230952" y="2707389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1.1.3 البصمة الكربونية وانبعاثات </a:t>
            </a: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20 - </a:t>
            </a: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GHG</a:t>
            </a: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نقطة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AB36D-7F7E-714E-D66F-A59CF273E68A}"/>
              </a:ext>
            </a:extLst>
          </p:cNvPr>
          <p:cNvSpPr txBox="1"/>
          <p:nvPr userDrawn="1"/>
        </p:nvSpPr>
        <p:spPr>
          <a:xfrm>
            <a:off x="377069" y="4166343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121380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9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7551EE74-0CA7-F33E-A424-20181F19368E}"/>
              </a:ext>
            </a:extLst>
          </p:cNvPr>
          <p:cNvSpPr/>
          <p:nvPr userDrawn="1"/>
        </p:nvSpPr>
        <p:spPr>
          <a:xfrm>
            <a:off x="871852" y="807747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2DF45D6-2986-3044-3C8B-3E3F3E29A9A8}"/>
              </a:ext>
            </a:extLst>
          </p:cNvPr>
          <p:cNvCxnSpPr>
            <a:cxnSpLocks/>
            <a:endCxn id="19" idx="1"/>
          </p:cNvCxnSpPr>
          <p:nvPr userDrawn="1"/>
        </p:nvCxnSpPr>
        <p:spPr>
          <a:xfrm flipH="1">
            <a:off x="6765805" y="101366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E29C9A-C3E1-2B98-BFF9-B0913F0854E8}"/>
              </a:ext>
            </a:extLst>
          </p:cNvPr>
          <p:cNvGrpSpPr/>
          <p:nvPr userDrawn="1"/>
        </p:nvGrpSpPr>
        <p:grpSpPr>
          <a:xfrm flipH="1">
            <a:off x="2554271" y="722934"/>
            <a:ext cx="4920683" cy="313569"/>
            <a:chOff x="-59123" y="1235832"/>
            <a:chExt cx="4011541" cy="313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7EFBAA2F-D893-1A37-18EE-2E7204C54A5F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البيئة والمجتمع و الحوكمة | 200 نقطة</a:t>
              </a: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65EC476F-EC5B-94C0-5D70-1DC50D92738F}"/>
                </a:ext>
              </a:extLst>
            </p:cNvPr>
            <p:cNvSpPr/>
            <p:nvPr userDrawn="1"/>
          </p:nvSpPr>
          <p:spPr>
            <a:xfrm rot="860057" flipH="1">
              <a:off x="-59123" y="1235832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9B5669-E4C9-87D1-69AA-B4B964A20BC9}"/>
              </a:ext>
            </a:extLst>
          </p:cNvPr>
          <p:cNvSpPr/>
          <p:nvPr userDrawn="1"/>
        </p:nvSpPr>
        <p:spPr>
          <a:xfrm flipH="1">
            <a:off x="5300519" y="1119944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 البيئة </a:t>
            </a:r>
          </a:p>
        </p:txBody>
      </p:sp>
    </p:spTree>
    <p:extLst>
      <p:ext uri="{BB962C8B-B14F-4D97-AF65-F5344CB8AC3E}">
        <p14:creationId xmlns:p14="http://schemas.microsoft.com/office/powerpoint/2010/main" val="205150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9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8B6DF40-EF0A-4139-38AA-D69F45526FAE}"/>
              </a:ext>
            </a:extLst>
          </p:cNvPr>
          <p:cNvSpPr/>
          <p:nvPr userDrawn="1"/>
        </p:nvSpPr>
        <p:spPr>
          <a:xfrm>
            <a:off x="2240645" y="727838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بيانات التواصل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0E762-814B-3749-8ADA-39760A9A98EB}"/>
              </a:ext>
            </a:extLst>
          </p:cNvPr>
          <p:cNvSpPr txBox="1"/>
          <p:nvPr userDrawn="1"/>
        </p:nvSpPr>
        <p:spPr>
          <a:xfrm>
            <a:off x="495424" y="5733628"/>
            <a:ext cx="6603999" cy="3164282"/>
          </a:xfrm>
          <a:prstGeom prst="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txBody>
          <a:bodyPr wrap="square" tIns="180000" bIns="180000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ar-SA" sz="1200" b="1" dirty="0">
                <a:solidFill>
                  <a:srgbClr val="B31D14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التعليمات:</a:t>
            </a:r>
            <a:endParaRPr lang="en-GB" sz="1200" b="1" dirty="0">
              <a:solidFill>
                <a:srgbClr val="B31D14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B31D14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يجب ألا تتجاوز صفحات التقديم 46 صفحة، بما في ذلك الصفحة الأولى والصفحة الأخيرة.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يجب تقديم ملف التقديم بصيغة </a:t>
            </a:r>
            <a:r>
              <a:rPr lang="en-US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PDF</a:t>
            </a:r>
            <a:r>
              <a:rPr lang="ar-SA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.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يجب ألا يتجاوز حجم ملف التقديم 15 ميجابايت.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يرجى تقديم ملفك عبر موقع </a:t>
            </a:r>
            <a:r>
              <a:rPr lang="en-US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DQG </a:t>
            </a:r>
            <a:r>
              <a:rPr lang="ar-SA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فقط.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حجم خط النص: 10</a:t>
            </a:r>
            <a:endParaRPr lang="en-US" sz="1200" b="1" kern="1200" dirty="0">
              <a:solidFill>
                <a:schemeClr val="tx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F0D055F-4B19-96A9-2257-B172CC135E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0002696"/>
              </p:ext>
            </p:extLst>
          </p:nvPr>
        </p:nvGraphicFramePr>
        <p:xfrm>
          <a:off x="495424" y="1666536"/>
          <a:ext cx="6604000" cy="36793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01272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5002728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الشركة: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العنوان: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جهة الاتصال: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52270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البريد الالكتروني: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36704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الهاتف المتحرك: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7458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E03B54F-7065-364B-3268-FC35BEE022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4920846"/>
              </p:ext>
            </p:extLst>
          </p:nvPr>
        </p:nvGraphicFramePr>
        <p:xfrm>
          <a:off x="495424" y="9285632"/>
          <a:ext cx="6604000" cy="7866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01272">
                  <a:extLst>
                    <a:ext uri="{9D8B030D-6E8A-4147-A177-3AD203B41FA5}">
                      <a16:colId xmlns:a16="http://schemas.microsoft.com/office/drawing/2014/main" val="207837941"/>
                    </a:ext>
                  </a:extLst>
                </a:gridCol>
                <a:gridCol w="5002728">
                  <a:extLst>
                    <a:ext uri="{9D8B030D-6E8A-4147-A177-3AD203B41FA5}">
                      <a16:colId xmlns:a16="http://schemas.microsoft.com/office/drawing/2014/main" val="176448602"/>
                    </a:ext>
                  </a:extLst>
                </a:gridCol>
              </a:tblGrid>
              <a:tr h="329433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دورة الجائزة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D1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الدورة الأولى لجائزة الاستدامة العالمية - 2026</a:t>
                      </a:r>
                      <a:endParaRPr lang="en-AE" sz="1200" b="1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34411"/>
                  </a:ext>
                </a:extLst>
              </a:tr>
              <a:tr h="348910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العنوان: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D1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1200" b="1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مبنى واحة دبي للسيليكون،المقر الرئيسي، جناح ب، الطابق الرابع،</a:t>
                      </a:r>
                    </a:p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1200" b="1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مكتب رقم 406، دبي، الإمارات العربية المتحدة</a:t>
                      </a:r>
                      <a:endParaRPr lang="en-US" sz="1200" b="1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8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1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533405C-BB0F-EAEB-7150-A6E277FA9148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616F32-0370-7610-CCA9-77E02C656D4F}"/>
              </a:ext>
            </a:extLst>
          </p:cNvPr>
          <p:cNvSpPr/>
          <p:nvPr userDrawn="1"/>
        </p:nvSpPr>
        <p:spPr>
          <a:xfrm>
            <a:off x="1260516" y="1555163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1.2.1 خطة المسؤولية الاجتماعية وتنفيذها - 20 نقطة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53748E3-765C-7358-B675-3B8D6F5F71D2}"/>
              </a:ext>
            </a:extLst>
          </p:cNvPr>
          <p:cNvSpPr/>
          <p:nvPr userDrawn="1"/>
        </p:nvSpPr>
        <p:spPr>
          <a:xfrm>
            <a:off x="1245241" y="2124757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1.2.2 سياسات وإجراءات المسؤولية الاجتماعية - 10 نقطة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882C6D-D849-F267-C28A-973FECD8084A}"/>
              </a:ext>
            </a:extLst>
          </p:cNvPr>
          <p:cNvSpPr/>
          <p:nvPr userDrawn="1"/>
        </p:nvSpPr>
        <p:spPr>
          <a:xfrm>
            <a:off x="1245240" y="2693101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1.2.3  التوازن بين العمل والحياة - 10 نقطة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D8D3509-1917-4B19-1DA0-33861A724862}"/>
              </a:ext>
            </a:extLst>
          </p:cNvPr>
          <p:cNvSpPr/>
          <p:nvPr userDrawn="1"/>
        </p:nvSpPr>
        <p:spPr>
          <a:xfrm>
            <a:off x="1245240" y="3249840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1.2.4 المساواة بين الجنسين - 10 نقطة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D458AA3-F115-D99E-6A37-871D3030E305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44CD1A-2E30-D1E8-D7CA-BD301E536B42}"/>
              </a:ext>
            </a:extLst>
          </p:cNvPr>
          <p:cNvSpPr/>
          <p:nvPr userDrawn="1"/>
        </p:nvSpPr>
        <p:spPr>
          <a:xfrm flipH="1">
            <a:off x="5301749" y="1089038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 المجتمع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954498-3D47-2A53-3B48-022A7B331DDE}"/>
              </a:ext>
            </a:extLst>
          </p:cNvPr>
          <p:cNvGrpSpPr/>
          <p:nvPr userDrawn="1"/>
        </p:nvGrpSpPr>
        <p:grpSpPr>
          <a:xfrm flipH="1">
            <a:off x="6699491" y="1226907"/>
            <a:ext cx="236694" cy="2284771"/>
            <a:chOff x="456700" y="881843"/>
            <a:chExt cx="168562" cy="3797899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D2D3ADC3-BABB-E12A-9322-0A3222E8048C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rot="16200000" flipH="1">
              <a:off x="-1363405" y="2701951"/>
              <a:ext cx="3797899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5BE3B7F-921B-2DE6-F188-33ED2630B045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56700" y="1862737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974BAD-1B04-C728-C04A-27F3E2024A05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456701" y="2809551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0B72AB7-43F5-503F-53D3-E3B15FDD2DCD}"/>
                </a:ext>
              </a:extLst>
            </p:cNvPr>
            <p:cNvCxnSpPr>
              <a:cxnSpLocks/>
              <a:endCxn id="19" idx="1"/>
            </p:cNvCxnSpPr>
            <p:nvPr userDrawn="1"/>
          </p:nvCxnSpPr>
          <p:spPr>
            <a:xfrm>
              <a:off x="456701" y="3754292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E1E372-D7EC-6AAB-2CBD-860E000CC432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26531BBC-8472-019D-5C1D-8A1E319791E1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البيئة والمجتمع والحوكمة | 200 نقطة</a:t>
              </a: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DC0D20B2-BEF0-D271-6F3A-4C5C6E67167C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C7F469-CAF1-549A-48A1-EDDDA2CC03CC}"/>
              </a:ext>
            </a:extLst>
          </p:cNvPr>
          <p:cNvSpPr txBox="1"/>
          <p:nvPr userDrawn="1"/>
        </p:nvSpPr>
        <p:spPr>
          <a:xfrm>
            <a:off x="377069" y="4166343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102440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88E903F-BB5F-4C4D-C3FB-8086F2171E0E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6A843EB7-6FFC-062D-22E3-F8464EAEC7B3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5D22CB-D8F1-A20D-C8B9-4581BB07C518}"/>
              </a:ext>
            </a:extLst>
          </p:cNvPr>
          <p:cNvSpPr/>
          <p:nvPr userDrawn="1"/>
        </p:nvSpPr>
        <p:spPr>
          <a:xfrm flipH="1">
            <a:off x="5301749" y="1089038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 المجتمع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F9BD59-A89F-4B68-0DC3-8130206D9808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CEBF6A50-C1A2-C75D-B9AE-5ED486ECF45E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البيئة والمجتمع والحوكمة | 200 نقطة</a:t>
              </a: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8F727629-0AB8-E2BB-92FB-F79A42DC8712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040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FA082-4C2D-6579-EEC4-DF8FCDB3CFD4}"/>
              </a:ext>
            </a:extLst>
          </p:cNvPr>
          <p:cNvSpPr txBox="1"/>
          <p:nvPr userDrawn="1"/>
        </p:nvSpPr>
        <p:spPr>
          <a:xfrm>
            <a:off x="377069" y="4166343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025927-3684-D5AC-5737-CD273C324C26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30E7A-EAD4-3DEB-852C-C5A64E63A32E}"/>
              </a:ext>
            </a:extLst>
          </p:cNvPr>
          <p:cNvSpPr/>
          <p:nvPr userDrawn="1"/>
        </p:nvSpPr>
        <p:spPr>
          <a:xfrm>
            <a:off x="1260516" y="1555163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1.3.1 إطار الحوكمة - 30 نقطة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518887-3309-4C38-7C6D-DFBE23558C67}"/>
              </a:ext>
            </a:extLst>
          </p:cNvPr>
          <p:cNvSpPr/>
          <p:nvPr userDrawn="1"/>
        </p:nvSpPr>
        <p:spPr>
          <a:xfrm>
            <a:off x="1245241" y="2124757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1.3.2 تفويض الصلاحيات - 20 نقطة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34D2B4-7599-4A84-E2F3-E2319893F28D}"/>
              </a:ext>
            </a:extLst>
          </p:cNvPr>
          <p:cNvSpPr/>
          <p:nvPr userDrawn="1"/>
        </p:nvSpPr>
        <p:spPr>
          <a:xfrm>
            <a:off x="1245240" y="2693101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1.3.3 تدقيق الحوكمة - 20 نقطة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5EDD46-0BFB-7170-87AF-0A2E23B59B76}"/>
              </a:ext>
            </a:extLst>
          </p:cNvPr>
          <p:cNvSpPr/>
          <p:nvPr userDrawn="1"/>
        </p:nvSpPr>
        <p:spPr>
          <a:xfrm>
            <a:off x="1245240" y="3249840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1.3.4 الامتثال التنظيمي - 30 نقطة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5B3C7A8-6841-80E6-8BFB-ED742F893155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2E85C58-B823-98C3-C6FA-71B9B2DC644D}"/>
              </a:ext>
            </a:extLst>
          </p:cNvPr>
          <p:cNvSpPr/>
          <p:nvPr userDrawn="1"/>
        </p:nvSpPr>
        <p:spPr>
          <a:xfrm flipH="1">
            <a:off x="5301749" y="1089038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 الحوكمة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CE61A4-04BD-5A93-13CA-2655DC398EAB}"/>
              </a:ext>
            </a:extLst>
          </p:cNvPr>
          <p:cNvGrpSpPr/>
          <p:nvPr userDrawn="1"/>
        </p:nvGrpSpPr>
        <p:grpSpPr>
          <a:xfrm flipH="1">
            <a:off x="6699491" y="1226907"/>
            <a:ext cx="236694" cy="2284771"/>
            <a:chOff x="456700" y="881843"/>
            <a:chExt cx="168562" cy="3797899"/>
          </a:xfrm>
        </p:grpSpPr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7166ABCB-A751-6B89-2ACB-1166959EF5CA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rot="16200000" flipH="1">
              <a:off x="-1363405" y="2701951"/>
              <a:ext cx="3797899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9710A8D-786D-C8E5-4C4E-0227E5A0B98F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456700" y="1862737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62162CA-A6C1-3EE7-A1DF-B48161F71AD5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456701" y="2809551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482A9F-E07B-E751-6E89-EBE2F7AFB7B5}"/>
                </a:ext>
              </a:extLst>
            </p:cNvPr>
            <p:cNvCxnSpPr>
              <a:cxnSpLocks/>
              <a:endCxn id="9" idx="1"/>
            </p:cNvCxnSpPr>
            <p:nvPr userDrawn="1"/>
          </p:nvCxnSpPr>
          <p:spPr>
            <a:xfrm>
              <a:off x="456701" y="3754292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988379-6B61-4FB0-0263-7160341EAFB1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F2637CD0-2974-0431-F17E-AB4A0DB055F3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البيئة والمجتمع والحوكمة | 200 نقطة</a:t>
              </a: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C1AD6334-47BE-91D5-30B4-31D8C8C0DEE0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558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A42191C-2DBF-BFF8-400A-016264A8E49B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BC6E4979-0CAF-2733-ED33-4D4D94927482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A8531A-5926-0457-B349-AAAE68706FB0}"/>
              </a:ext>
            </a:extLst>
          </p:cNvPr>
          <p:cNvSpPr/>
          <p:nvPr userDrawn="1"/>
        </p:nvSpPr>
        <p:spPr>
          <a:xfrm flipH="1">
            <a:off x="5301749" y="1089038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 الحوكمة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1AF1B5-7F09-5FD6-697C-00EB26C7A258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432B708-3B44-D042-EE77-A0437EE6A2D9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البيئة والمجتمع والحوكمة | 200 نقطة</a:t>
              </a: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C763230-4E70-6846-4A2A-49EBF76B3418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78444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72BB38-5442-725F-E2B7-2AC0E08BDF37}"/>
              </a:ext>
            </a:extLst>
          </p:cNvPr>
          <p:cNvSpPr txBox="1"/>
          <p:nvPr userDrawn="1"/>
        </p:nvSpPr>
        <p:spPr>
          <a:xfrm>
            <a:off x="377069" y="2051777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صفحة واحدة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1FD1EB-4156-0967-3B1E-6CD12299D3A9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6A15DC2-0629-4DEC-9198-D035BDAC2626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5DCFE2-1455-0C50-DA41-BE811321FC09}"/>
              </a:ext>
            </a:extLst>
          </p:cNvPr>
          <p:cNvSpPr/>
          <p:nvPr userDrawn="1"/>
        </p:nvSpPr>
        <p:spPr>
          <a:xfrm flipH="1">
            <a:off x="5301749" y="1089038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2.1 أطر الابتكار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89A4C6-F2A4-67F8-3FA1-AFCF20DFAF0D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D9CA0FEA-6503-6995-EC29-9F0F43B16DDA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إدارة الابتكار - 100 نقطة </a:t>
              </a: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4BD3856E-7915-69BE-A6F0-6B40D1AEEC3A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100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77DB577-459D-9CC4-36B0-1229FE7DA730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0F8A4E5-A43C-8534-F7AC-506BE20E79B1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F9A530-B483-A490-E122-96D8059474A9}"/>
              </a:ext>
            </a:extLst>
          </p:cNvPr>
          <p:cNvSpPr/>
          <p:nvPr userDrawn="1"/>
        </p:nvSpPr>
        <p:spPr>
          <a:xfrm flipH="1">
            <a:off x="5301749" y="1089038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2.1 أطر الابتكار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BD7E81-BA71-1DD7-B88D-C84E23B4E0DB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0C09D38-6B9E-C51E-BAED-9D48EB17FC0F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إدارة الابتكار - 100 نقطة </a:t>
              </a: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46B9F34E-36F1-AC76-0B26-7D06D13A4C0A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12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907EA-6B30-C868-36C0-61AA4038F45B}"/>
              </a:ext>
            </a:extLst>
          </p:cNvPr>
          <p:cNvSpPr txBox="1"/>
          <p:nvPr userDrawn="1"/>
        </p:nvSpPr>
        <p:spPr>
          <a:xfrm>
            <a:off x="377069" y="2051777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صفحة واحدة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F26922-C0D7-A739-F711-3A34D6BBB270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40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96A4E2B-2007-DF6B-777E-DC68EC831B79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5BDF7-A961-EC18-CEF4-EAB849984FA3}"/>
              </a:ext>
            </a:extLst>
          </p:cNvPr>
          <p:cNvSpPr/>
          <p:nvPr userDrawn="1"/>
        </p:nvSpPr>
        <p:spPr>
          <a:xfrm flipH="1">
            <a:off x="4785359" y="1089037"/>
            <a:ext cx="1981675" cy="266457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2.2 ثقافة الابتكار ومختبره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7906C7-E1D4-77B8-6BC1-13696BF65804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08852C74-BFAF-E785-D0A5-5860845B0D4D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إدارة الابتكار - 100 نقطة </a:t>
              </a: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53467771-597B-E34A-49B1-73B6C53EA724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85706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19FE30D-77B1-9A94-1C15-33583F45CFC3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40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9FE7B407-EB60-27ED-F531-27861E6D644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04019D-9A1B-5617-997D-165DA8BF66DD}"/>
              </a:ext>
            </a:extLst>
          </p:cNvPr>
          <p:cNvSpPr/>
          <p:nvPr userDrawn="1"/>
        </p:nvSpPr>
        <p:spPr>
          <a:xfrm flipH="1">
            <a:off x="4785359" y="1089037"/>
            <a:ext cx="1981675" cy="266457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2.2 ثقافة الابتكار ومختبره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43CFD0-122F-5705-974C-5C40EF40380F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D7E061E-9551-8985-8F98-77005777BF68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إدارة الابتكار - 100 نقطة </a:t>
              </a: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907161E-288B-A68A-4918-231FEA2D9941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434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E9A787-910E-620D-BA15-434518537F99}"/>
              </a:ext>
            </a:extLst>
          </p:cNvPr>
          <p:cNvSpPr txBox="1"/>
          <p:nvPr userDrawn="1"/>
        </p:nvSpPr>
        <p:spPr>
          <a:xfrm>
            <a:off x="377069" y="1937473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صفحة واحدة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50C046-93FC-A1F8-B76E-E053D19D5E82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40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D52BD97-3B97-16DA-DFB3-3BC7B43F638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30CFB8-187C-D905-0064-6036B8F566FA}"/>
              </a:ext>
            </a:extLst>
          </p:cNvPr>
          <p:cNvSpPr/>
          <p:nvPr userDrawn="1"/>
        </p:nvSpPr>
        <p:spPr>
          <a:xfrm flipH="1">
            <a:off x="4074159" y="1089037"/>
            <a:ext cx="2692873" cy="37684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2.3 تخصيص ميزانية الابتكار وتنفيذ الأفكار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26EE7B-53E6-78EB-B871-7C887F62CA18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64D1007B-FE5E-F796-2A7B-27B681A5C477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إدارة الابتكار - 100 نقطة </a:t>
              </a: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DC5D9B4-887C-5802-45B5-580183C41196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230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6A5A260-BEBD-E1BB-FA2E-BB1284A8BDA8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40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7A079657-03A8-56A8-452B-63B38DF23EE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AE4C25-EA39-1EB2-DB12-FC7854C9CA69}"/>
              </a:ext>
            </a:extLst>
          </p:cNvPr>
          <p:cNvSpPr/>
          <p:nvPr userDrawn="1"/>
        </p:nvSpPr>
        <p:spPr>
          <a:xfrm flipH="1">
            <a:off x="4074159" y="1089037"/>
            <a:ext cx="2692873" cy="37684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2.3 تخصيص ميزانية الابتكار وتنفيذ الأفكار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1701F6-2D94-B4FB-6880-364DBDDC73C1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3769E072-436E-9FE5-4ABC-7EBDAF3A4250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إدارة الابتكار - 100 نقطة </a:t>
              </a: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6E39ECC2-A0D6-8A7E-D9CF-03F8DFDAD711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67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04687-2DE4-8E17-22F2-F843FC429B2B}"/>
              </a:ext>
            </a:extLst>
          </p:cNvPr>
          <p:cNvSpPr txBox="1"/>
          <p:nvPr userDrawn="1"/>
        </p:nvSpPr>
        <p:spPr>
          <a:xfrm>
            <a:off x="2240645" y="810622"/>
            <a:ext cx="307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>
                <a:solidFill>
                  <a:srgbClr val="B31D14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صفحة واحدة فقط</a:t>
            </a:r>
            <a:endParaRPr lang="en-AE" sz="1400" b="1" dirty="0">
              <a:solidFill>
                <a:srgbClr val="B31D14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0412A9B-60E2-DBFF-A8E4-B6F2683F8FDE}"/>
              </a:ext>
            </a:extLst>
          </p:cNvPr>
          <p:cNvSpPr/>
          <p:nvPr userDrawn="1"/>
        </p:nvSpPr>
        <p:spPr>
          <a:xfrm>
            <a:off x="2240645" y="442087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الحقائق والأرقام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CC8F13-AD2D-CDEA-B1B3-7522689F340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5560115"/>
              </p:ext>
            </p:extLst>
          </p:nvPr>
        </p:nvGraphicFramePr>
        <p:xfrm>
          <a:off x="261962" y="1216550"/>
          <a:ext cx="7018515" cy="90812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2975">
                  <a:extLst>
                    <a:ext uri="{9D8B030D-6E8A-4147-A177-3AD203B41FA5}">
                      <a16:colId xmlns:a16="http://schemas.microsoft.com/office/drawing/2014/main" val="3437569156"/>
                    </a:ext>
                  </a:extLst>
                </a:gridCol>
                <a:gridCol w="1119420">
                  <a:extLst>
                    <a:ext uri="{9D8B030D-6E8A-4147-A177-3AD203B41FA5}">
                      <a16:colId xmlns:a16="http://schemas.microsoft.com/office/drawing/2014/main" val="387801832"/>
                    </a:ext>
                  </a:extLst>
                </a:gridCol>
                <a:gridCol w="961530">
                  <a:extLst>
                    <a:ext uri="{9D8B030D-6E8A-4147-A177-3AD203B41FA5}">
                      <a16:colId xmlns:a16="http://schemas.microsoft.com/office/drawing/2014/main" val="1659747622"/>
                    </a:ext>
                  </a:extLst>
                </a:gridCol>
                <a:gridCol w="961530">
                  <a:extLst>
                    <a:ext uri="{9D8B030D-6E8A-4147-A177-3AD203B41FA5}">
                      <a16:colId xmlns:a16="http://schemas.microsoft.com/office/drawing/2014/main" val="2359244041"/>
                    </a:ext>
                  </a:extLst>
                </a:gridCol>
                <a:gridCol w="1103344">
                  <a:extLst>
                    <a:ext uri="{9D8B030D-6E8A-4147-A177-3AD203B41FA5}">
                      <a16:colId xmlns:a16="http://schemas.microsoft.com/office/drawing/2014/main" val="3370619359"/>
                    </a:ext>
                  </a:extLst>
                </a:gridCol>
                <a:gridCol w="819716">
                  <a:extLst>
                    <a:ext uri="{9D8B030D-6E8A-4147-A177-3AD203B41FA5}">
                      <a16:colId xmlns:a16="http://schemas.microsoft.com/office/drawing/2014/main" val="3722546838"/>
                    </a:ext>
                  </a:extLst>
                </a:gridCol>
              </a:tblGrid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المؤسسة: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9637449"/>
                  </a:ext>
                </a:extLst>
              </a:tr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عنوان المكتب الرئيسي: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3427416"/>
                  </a:ext>
                </a:extLst>
              </a:tr>
              <a:tr h="1475901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قطاع العمل: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08473971"/>
                  </a:ext>
                </a:extLst>
              </a:tr>
              <a:tr h="1526895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الرسالة والرؤية والقيم: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4925678"/>
                  </a:ext>
                </a:extLst>
              </a:tr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الشكل القانوني: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2146042"/>
                  </a:ext>
                </a:extLst>
              </a:tr>
              <a:tr h="1367026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الملكية والمستثمرون والارتباط بالمقر الرئيسي: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AE" sz="9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9843375"/>
                  </a:ext>
                </a:extLst>
              </a:tr>
              <a:tr h="348215">
                <a:tc rowSpan="2"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الموظفين: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الإداريين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المشرفون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المهنيين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غير الإداريين / العمالة التشغيلية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عمال الموقع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836394"/>
                  </a:ext>
                </a:extLst>
              </a:tr>
              <a:tr h="426090"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55771"/>
                  </a:ext>
                </a:extLst>
              </a:tr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النطاق الجغرافي: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5624785"/>
                  </a:ext>
                </a:extLst>
              </a:tr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ar-SA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الأفرع: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748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576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5482F-2D7D-8F63-4BE1-99F997FE4AC0}"/>
              </a:ext>
            </a:extLst>
          </p:cNvPr>
          <p:cNvSpPr txBox="1"/>
          <p:nvPr userDrawn="1"/>
        </p:nvSpPr>
        <p:spPr>
          <a:xfrm>
            <a:off x="377069" y="3852013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47E64A-B98C-99B8-0427-79F209245D44}"/>
              </a:ext>
            </a:extLst>
          </p:cNvPr>
          <p:cNvSpPr/>
          <p:nvPr userDrawn="1"/>
        </p:nvSpPr>
        <p:spPr>
          <a:xfrm>
            <a:off x="1044572" y="807747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4D32B5C-F6DB-9062-F1D2-DDE71888214D}"/>
              </a:ext>
            </a:extLst>
          </p:cNvPr>
          <p:cNvCxnSpPr>
            <a:cxnSpLocks/>
            <a:endCxn id="22" idx="1"/>
          </p:cNvCxnSpPr>
          <p:nvPr userDrawn="1"/>
        </p:nvCxnSpPr>
        <p:spPr>
          <a:xfrm rot="10800000" flipV="1">
            <a:off x="6938524" y="1013657"/>
            <a:ext cx="307632" cy="262487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435E0B-5C87-FAEE-F65A-F677B38486DC}"/>
              </a:ext>
            </a:extLst>
          </p:cNvPr>
          <p:cNvGrpSpPr/>
          <p:nvPr userDrawn="1"/>
        </p:nvGrpSpPr>
        <p:grpSpPr>
          <a:xfrm flipH="1">
            <a:off x="2666031" y="722934"/>
            <a:ext cx="4920683" cy="313569"/>
            <a:chOff x="-59123" y="1235832"/>
            <a:chExt cx="4011541" cy="313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73DE9817-9131-AEBE-8BDB-D9C677350ACB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الكفاءات التنظيمية – 200 نقطة</a:t>
              </a: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584F678-9FEC-4191-12E7-117DE4C2A1CC}"/>
                </a:ext>
              </a:extLst>
            </p:cNvPr>
            <p:cNvSpPr/>
            <p:nvPr userDrawn="1"/>
          </p:nvSpPr>
          <p:spPr>
            <a:xfrm rot="860057" flipH="1">
              <a:off x="-59123" y="1235832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C51FC9-86F0-D1A7-5B7F-A47E398327FA}"/>
              </a:ext>
            </a:extLst>
          </p:cNvPr>
          <p:cNvSpPr/>
          <p:nvPr userDrawn="1"/>
        </p:nvSpPr>
        <p:spPr>
          <a:xfrm flipH="1">
            <a:off x="4815839" y="1119944"/>
            <a:ext cx="2122685" cy="312402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3.1 الصياغة الاستراتيجية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EACF3-17DB-696A-FA26-9F5A710A228E}"/>
              </a:ext>
            </a:extLst>
          </p:cNvPr>
          <p:cNvGrpSpPr/>
          <p:nvPr userDrawn="1"/>
        </p:nvGrpSpPr>
        <p:grpSpPr>
          <a:xfrm flipH="1">
            <a:off x="6856670" y="1272080"/>
            <a:ext cx="236700" cy="1728030"/>
            <a:chOff x="343876" y="905574"/>
            <a:chExt cx="168562" cy="2872447"/>
          </a:xfrm>
        </p:grpSpPr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F066BE42-D31E-D0D9-F61A-2C49E5C84926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rot="16200000" flipH="1">
              <a:off x="-1013505" y="2262956"/>
              <a:ext cx="2872447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2EA8848-EC92-5CEC-6112-7FDE5948177F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343876" y="1886465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F1F2558-46F5-BD82-6543-DDF4C65252A7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343877" y="2833284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43CB1F4-0699-3B8D-BE49-1EC0F8DA6060}"/>
              </a:ext>
            </a:extLst>
          </p:cNvPr>
          <p:cNvSpPr/>
          <p:nvPr userDrawn="1"/>
        </p:nvSpPr>
        <p:spPr>
          <a:xfrm>
            <a:off x="1418948" y="1569451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3.1.1 الصياغة الاستراتيجية – 40 نقطة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D288F46-09FA-7C5F-199A-C37879D39592}"/>
              </a:ext>
            </a:extLst>
          </p:cNvPr>
          <p:cNvSpPr/>
          <p:nvPr userDrawn="1"/>
        </p:nvSpPr>
        <p:spPr>
          <a:xfrm>
            <a:off x="1403673" y="2139045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3.1.2 الأهداف والمؤشرات الاستراتيجية - 30 نقطة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E4AE21B-5099-D24C-BA8B-97A78DF160B9}"/>
              </a:ext>
            </a:extLst>
          </p:cNvPr>
          <p:cNvSpPr/>
          <p:nvPr userDrawn="1"/>
        </p:nvSpPr>
        <p:spPr>
          <a:xfrm>
            <a:off x="1403672" y="2707389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3.1.3 اجتماعات مراجعة الاستراتيجية - 30 نقطة</a:t>
            </a:r>
          </a:p>
        </p:txBody>
      </p:sp>
    </p:spTree>
    <p:extLst>
      <p:ext uri="{BB962C8B-B14F-4D97-AF65-F5344CB8AC3E}">
        <p14:creationId xmlns:p14="http://schemas.microsoft.com/office/powerpoint/2010/main" val="306633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63C8F7F-EED7-05DC-406F-C0389600F8ED}"/>
              </a:ext>
            </a:extLst>
          </p:cNvPr>
          <p:cNvSpPr/>
          <p:nvPr userDrawn="1"/>
        </p:nvSpPr>
        <p:spPr>
          <a:xfrm>
            <a:off x="1044572" y="807747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B857F91-9462-9700-C3BC-3F0BF8573A5A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 rot="10800000" flipV="1">
            <a:off x="6938524" y="1013657"/>
            <a:ext cx="307632" cy="262487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BE830-8C47-B5D0-6F19-96B72BE17174}"/>
              </a:ext>
            </a:extLst>
          </p:cNvPr>
          <p:cNvGrpSpPr/>
          <p:nvPr userDrawn="1"/>
        </p:nvGrpSpPr>
        <p:grpSpPr>
          <a:xfrm flipH="1">
            <a:off x="2666031" y="722934"/>
            <a:ext cx="4920683" cy="313569"/>
            <a:chOff x="-59123" y="1235832"/>
            <a:chExt cx="4011541" cy="313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45670CF-689F-04A8-C8DA-236A81E1C18C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الكفاءات التنظيمية – 200 نقطة</a:t>
              </a: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D1B5CDF3-C5BD-87B6-0C08-FC8951D3F85A}"/>
                </a:ext>
              </a:extLst>
            </p:cNvPr>
            <p:cNvSpPr/>
            <p:nvPr userDrawn="1"/>
          </p:nvSpPr>
          <p:spPr>
            <a:xfrm rot="860057" flipH="1">
              <a:off x="-59123" y="1235832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ED10FF-9AE4-24A2-EA22-227921DC09E3}"/>
              </a:ext>
            </a:extLst>
          </p:cNvPr>
          <p:cNvSpPr/>
          <p:nvPr userDrawn="1"/>
        </p:nvSpPr>
        <p:spPr>
          <a:xfrm flipH="1">
            <a:off x="4815839" y="1119944"/>
            <a:ext cx="2122685" cy="312402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3.1 الصياغة الاستراتيجية</a:t>
            </a:r>
          </a:p>
        </p:txBody>
      </p:sp>
    </p:spTree>
    <p:extLst>
      <p:ext uri="{BB962C8B-B14F-4D97-AF65-F5344CB8AC3E}">
        <p14:creationId xmlns:p14="http://schemas.microsoft.com/office/powerpoint/2010/main" val="2579677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24D48-5677-17F9-F68E-120FFCDBE18C}"/>
              </a:ext>
            </a:extLst>
          </p:cNvPr>
          <p:cNvSpPr txBox="1"/>
          <p:nvPr userDrawn="1"/>
        </p:nvSpPr>
        <p:spPr>
          <a:xfrm>
            <a:off x="377069" y="3966311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CA1024-7DD2-3F31-BD67-02377563CC86}"/>
              </a:ext>
            </a:extLst>
          </p:cNvPr>
          <p:cNvSpPr/>
          <p:nvPr userDrawn="1"/>
        </p:nvSpPr>
        <p:spPr>
          <a:xfrm>
            <a:off x="1044572" y="807747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2775936D-450A-A720-18F4-0F483C02D217}"/>
              </a:ext>
            </a:extLst>
          </p:cNvPr>
          <p:cNvCxnSpPr>
            <a:cxnSpLocks/>
            <a:endCxn id="22" idx="1"/>
          </p:cNvCxnSpPr>
          <p:nvPr userDrawn="1"/>
        </p:nvCxnSpPr>
        <p:spPr>
          <a:xfrm rot="10800000" flipV="1">
            <a:off x="6938524" y="1013657"/>
            <a:ext cx="307632" cy="262487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A8CAE36-17B4-C7BD-047E-62B51A623CD7}"/>
              </a:ext>
            </a:extLst>
          </p:cNvPr>
          <p:cNvGrpSpPr/>
          <p:nvPr userDrawn="1"/>
        </p:nvGrpSpPr>
        <p:grpSpPr>
          <a:xfrm flipH="1">
            <a:off x="2666031" y="722934"/>
            <a:ext cx="4920683" cy="313569"/>
            <a:chOff x="-59123" y="1235832"/>
            <a:chExt cx="4011541" cy="313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94E319A-0062-B3B2-840C-A2253EAC1C1A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الكفاءات التنظيمية – 200 نقطة</a:t>
              </a: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3374E66C-474C-4ED6-F5E3-C0FB12C8C942}"/>
                </a:ext>
              </a:extLst>
            </p:cNvPr>
            <p:cNvSpPr/>
            <p:nvPr userDrawn="1"/>
          </p:nvSpPr>
          <p:spPr>
            <a:xfrm rot="860057" flipH="1">
              <a:off x="-59123" y="1235832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C68ADE-3778-F91C-BA37-7EF07D2772B4}"/>
              </a:ext>
            </a:extLst>
          </p:cNvPr>
          <p:cNvSpPr/>
          <p:nvPr userDrawn="1"/>
        </p:nvSpPr>
        <p:spPr>
          <a:xfrm flipH="1">
            <a:off x="4815839" y="1119944"/>
            <a:ext cx="2122685" cy="312402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3.2 رأس المال البشري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A30DF8-82A1-4D0A-D8C9-73570827DC7D}"/>
              </a:ext>
            </a:extLst>
          </p:cNvPr>
          <p:cNvGrpSpPr/>
          <p:nvPr userDrawn="1"/>
        </p:nvGrpSpPr>
        <p:grpSpPr>
          <a:xfrm flipH="1">
            <a:off x="6856670" y="1272080"/>
            <a:ext cx="236700" cy="1728030"/>
            <a:chOff x="343876" y="905574"/>
            <a:chExt cx="168562" cy="2872447"/>
          </a:xfrm>
        </p:grpSpPr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97415575-3A0E-0216-5C15-FFA90213DE6C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rot="16200000" flipH="1">
              <a:off x="-1013505" y="2262956"/>
              <a:ext cx="2872447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EEBBDA1-230B-4D1A-F478-D7F93A2F745D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343876" y="1886465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04B6A55-1DC7-4B81-9C1B-5DED6AF38C63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343877" y="2833284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E50533-96D3-94E9-A778-7A374C09483D}"/>
              </a:ext>
            </a:extLst>
          </p:cNvPr>
          <p:cNvSpPr/>
          <p:nvPr userDrawn="1"/>
        </p:nvSpPr>
        <p:spPr>
          <a:xfrm>
            <a:off x="1418948" y="1569451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3.2.1 استقطاب المواهب – 20 نقطة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5CA66B-B567-ACF6-E1D3-F34E08DDCD19}"/>
              </a:ext>
            </a:extLst>
          </p:cNvPr>
          <p:cNvSpPr/>
          <p:nvPr userDrawn="1"/>
        </p:nvSpPr>
        <p:spPr>
          <a:xfrm>
            <a:off x="1403673" y="2139045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3.2.2 رسم خرائط الكفاءة والتدريب – 10 نقطة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639B95-83B3-FEB8-EEEF-7BC6F6EAEE8B}"/>
              </a:ext>
            </a:extLst>
          </p:cNvPr>
          <p:cNvSpPr/>
          <p:nvPr userDrawn="1"/>
        </p:nvSpPr>
        <p:spPr>
          <a:xfrm>
            <a:off x="1403672" y="2707389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3.2.3 صياغة مؤشرات الأداء وتقييمه -  20 نقطة</a:t>
            </a:r>
          </a:p>
        </p:txBody>
      </p:sp>
    </p:spTree>
    <p:extLst>
      <p:ext uri="{BB962C8B-B14F-4D97-AF65-F5344CB8AC3E}">
        <p14:creationId xmlns:p14="http://schemas.microsoft.com/office/powerpoint/2010/main" val="3941575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33189E6-DAB6-E3E5-4105-7AB79847A154}"/>
              </a:ext>
            </a:extLst>
          </p:cNvPr>
          <p:cNvSpPr/>
          <p:nvPr userDrawn="1"/>
        </p:nvSpPr>
        <p:spPr>
          <a:xfrm>
            <a:off x="1044572" y="807747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B9771890-A698-5591-D77E-CEC8C2F87DCA}"/>
              </a:ext>
            </a:extLst>
          </p:cNvPr>
          <p:cNvCxnSpPr>
            <a:cxnSpLocks/>
            <a:endCxn id="8" idx="1"/>
          </p:cNvCxnSpPr>
          <p:nvPr userDrawn="1"/>
        </p:nvCxnSpPr>
        <p:spPr>
          <a:xfrm rot="10800000" flipV="1">
            <a:off x="6938524" y="1013657"/>
            <a:ext cx="307632" cy="262487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3B16C2B-4CD8-0D35-1C4C-8059A28BA97E}"/>
              </a:ext>
            </a:extLst>
          </p:cNvPr>
          <p:cNvGrpSpPr/>
          <p:nvPr userDrawn="1"/>
        </p:nvGrpSpPr>
        <p:grpSpPr>
          <a:xfrm flipH="1">
            <a:off x="2666031" y="722934"/>
            <a:ext cx="4920683" cy="313569"/>
            <a:chOff x="-59123" y="1235832"/>
            <a:chExt cx="4011541" cy="313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B681B9D0-3AB4-BCAB-CF3B-6FE817658D80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الكفاءات التنظيمية – 200 نقطة</a:t>
              </a: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AB20EA7-718F-AAC5-590F-72992260B7CB}"/>
                </a:ext>
              </a:extLst>
            </p:cNvPr>
            <p:cNvSpPr/>
            <p:nvPr userDrawn="1"/>
          </p:nvSpPr>
          <p:spPr>
            <a:xfrm rot="860057" flipH="1">
              <a:off x="-59123" y="1235832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94CB16-680F-09BD-1FD8-40B0C26C91AA}"/>
              </a:ext>
            </a:extLst>
          </p:cNvPr>
          <p:cNvSpPr/>
          <p:nvPr userDrawn="1"/>
        </p:nvSpPr>
        <p:spPr>
          <a:xfrm flipH="1">
            <a:off x="4815839" y="1119944"/>
            <a:ext cx="2122685" cy="312402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3.2 رأس المال البشري </a:t>
            </a:r>
          </a:p>
        </p:txBody>
      </p:sp>
    </p:spTree>
    <p:extLst>
      <p:ext uri="{BB962C8B-B14F-4D97-AF65-F5344CB8AC3E}">
        <p14:creationId xmlns:p14="http://schemas.microsoft.com/office/powerpoint/2010/main" val="310067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5F4827-6888-D47C-969D-9625B83AAB46}"/>
              </a:ext>
            </a:extLst>
          </p:cNvPr>
          <p:cNvSpPr txBox="1"/>
          <p:nvPr userDrawn="1"/>
        </p:nvSpPr>
        <p:spPr>
          <a:xfrm>
            <a:off x="377069" y="5295062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326F38-5795-BFB3-CE4C-603A9A766871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ED4D9-4AB4-6B85-E45A-B1385D530521}"/>
              </a:ext>
            </a:extLst>
          </p:cNvPr>
          <p:cNvSpPr/>
          <p:nvPr userDrawn="1"/>
        </p:nvSpPr>
        <p:spPr>
          <a:xfrm>
            <a:off x="1260516" y="1555163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3.3.1 الشراكة المستدامة مع الموردين – 20 نقطة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FD8721-2DE3-A715-3BE3-94685BD9103E}"/>
              </a:ext>
            </a:extLst>
          </p:cNvPr>
          <p:cNvSpPr/>
          <p:nvPr userDrawn="1"/>
        </p:nvSpPr>
        <p:spPr>
          <a:xfrm>
            <a:off x="1245241" y="2124757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3.3.2 صيانة المباني وإدارة الأصول – 10 نقطة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DBE7C5-5AF3-B947-25FC-6CEEB803DC99}"/>
              </a:ext>
            </a:extLst>
          </p:cNvPr>
          <p:cNvSpPr/>
          <p:nvPr userDrawn="1"/>
        </p:nvSpPr>
        <p:spPr>
          <a:xfrm>
            <a:off x="1245240" y="2693101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3.3.3 التوافق مع مكونات الذكاء الاصطناعي – 10 نقطة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7EF4F-75CA-A888-7AE3-8E6F004AF043}"/>
              </a:ext>
            </a:extLst>
          </p:cNvPr>
          <p:cNvSpPr/>
          <p:nvPr userDrawn="1"/>
        </p:nvSpPr>
        <p:spPr>
          <a:xfrm>
            <a:off x="1245240" y="3249840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3.3.4 الإدارة المالية المستدامة – 10 نقطة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E6E4A494-F043-7F8A-B078-5BA115727D62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50C82E2-93B1-E656-E55E-D17248545179}"/>
              </a:ext>
            </a:extLst>
          </p:cNvPr>
          <p:cNvSpPr/>
          <p:nvPr userDrawn="1"/>
        </p:nvSpPr>
        <p:spPr>
          <a:xfrm flipH="1">
            <a:off x="5301749" y="1089038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3.3 الموارد والشراكة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73B0B9-7CF5-9ED5-0767-AF3B6BED330F}"/>
              </a:ext>
            </a:extLst>
          </p:cNvPr>
          <p:cNvGrpSpPr/>
          <p:nvPr userDrawn="1"/>
        </p:nvGrpSpPr>
        <p:grpSpPr>
          <a:xfrm flipH="1">
            <a:off x="6699491" y="1226907"/>
            <a:ext cx="236694" cy="2284771"/>
            <a:chOff x="456700" y="881843"/>
            <a:chExt cx="168562" cy="3797899"/>
          </a:xfrm>
        </p:grpSpPr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3273B455-94D2-DD82-1A75-F128A85CF6FC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rot="16200000" flipH="1">
              <a:off x="-1363405" y="2701951"/>
              <a:ext cx="3797899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D6A5486-C72F-A583-DE0A-0703641A21B9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456700" y="1862737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69AA642-EAF6-888F-F47F-F067F7396579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456701" y="2809551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E46400F-39F8-0BB3-D1D0-5E874FA64C82}"/>
                </a:ext>
              </a:extLst>
            </p:cNvPr>
            <p:cNvCxnSpPr>
              <a:cxnSpLocks/>
              <a:endCxn id="6" idx="1"/>
            </p:cNvCxnSpPr>
            <p:nvPr userDrawn="1"/>
          </p:nvCxnSpPr>
          <p:spPr>
            <a:xfrm>
              <a:off x="456701" y="3754292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DE95A9-0FC5-ACCA-D863-9EC9A107DC3B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002B599A-F143-44CD-842C-CB90E0A3F0CB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الكفاءات التنظيمية – 200 نقطة</a:t>
              </a:r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90710725-0157-B7B1-C374-99D021980625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602374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07555A1-5AA2-BB23-6DAC-F4847641570F}"/>
              </a:ext>
            </a:extLst>
          </p:cNvPr>
          <p:cNvSpPr/>
          <p:nvPr userDrawn="1"/>
        </p:nvSpPr>
        <p:spPr>
          <a:xfrm>
            <a:off x="743268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7D9DAE3-084A-1DF1-DE26-16227B4D9FCC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7035" y="982758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536DD3-12C0-F855-FECA-F144D2D5D974}"/>
              </a:ext>
            </a:extLst>
          </p:cNvPr>
          <p:cNvSpPr/>
          <p:nvPr userDrawn="1"/>
        </p:nvSpPr>
        <p:spPr>
          <a:xfrm flipH="1">
            <a:off x="5301749" y="1089038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3.3 الموارد والشراكة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16F727-1283-6DB5-4DE6-B3989DE7A0D3}"/>
              </a:ext>
            </a:extLst>
          </p:cNvPr>
          <p:cNvGrpSpPr/>
          <p:nvPr userDrawn="1"/>
        </p:nvGrpSpPr>
        <p:grpSpPr>
          <a:xfrm flipH="1">
            <a:off x="2555501" y="692032"/>
            <a:ext cx="4920683" cy="313565"/>
            <a:chOff x="-59123" y="1235836"/>
            <a:chExt cx="4011541" cy="313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17E3898E-696F-EFBD-FE8A-68F06DB2C1E5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الكفاءات التنظيمية – 200 نقطة</a:t>
              </a: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2788CF-B673-0EFC-7923-A5CD250B6F70}"/>
                </a:ext>
              </a:extLst>
            </p:cNvPr>
            <p:cNvSpPr/>
            <p:nvPr userDrawn="1"/>
          </p:nvSpPr>
          <p:spPr>
            <a:xfrm rot="860057" flipH="1">
              <a:off x="-59123" y="1235836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197488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64BBF26-4E5B-FBD9-8D7E-8E8398E38841}"/>
              </a:ext>
            </a:extLst>
          </p:cNvPr>
          <p:cNvSpPr txBox="1"/>
          <p:nvPr userDrawn="1"/>
        </p:nvSpPr>
        <p:spPr>
          <a:xfrm>
            <a:off x="389852" y="3114706"/>
            <a:ext cx="6840705" cy="43963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البيانات الفعلية، والبيانات المستهدفة، وبيانات المقارنة المرجعية للسنوات الثلاث الماضية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 صفحات فقط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78AC98-75F5-FF6B-ED7F-8C075F6684F6}"/>
              </a:ext>
            </a:extLst>
          </p:cNvPr>
          <p:cNvSpPr/>
          <p:nvPr userDrawn="1"/>
        </p:nvSpPr>
        <p:spPr>
          <a:xfrm>
            <a:off x="4158861" y="1298710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4.1 إدراك العملاء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02774-D144-A3A9-B7CF-68ACEFF524E9}"/>
              </a:ext>
            </a:extLst>
          </p:cNvPr>
          <p:cNvSpPr/>
          <p:nvPr userDrawn="1"/>
        </p:nvSpPr>
        <p:spPr>
          <a:xfrm>
            <a:off x="4158861" y="1671447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4.2 مؤشرات الأداء 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F7AD303-86D3-B3F0-AE7C-1A4BDA6D923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627803" y="1305651"/>
            <a:ext cx="775741" cy="307617"/>
          </a:xfrm>
          <a:prstGeom prst="bentConnector2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4C4C355-5202-F699-7C9A-95E1B93E811F}"/>
              </a:ext>
            </a:extLst>
          </p:cNvPr>
          <p:cNvGrpSpPr/>
          <p:nvPr userDrawn="1"/>
        </p:nvGrpSpPr>
        <p:grpSpPr>
          <a:xfrm flipH="1">
            <a:off x="4610848" y="691349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35F5CDD6-7606-0214-9041-62E738062750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4. نتائج العملاء – 100 نقطة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B0D56A9-6438-6636-AFA1-601D50211C80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09A30D-6491-A165-5E52-B32EAF34D800}"/>
              </a:ext>
            </a:extLst>
          </p:cNvPr>
          <p:cNvCxnSpPr>
            <a:cxnSpLocks/>
          </p:cNvCxnSpPr>
          <p:nvPr userDrawn="1"/>
        </p:nvCxnSpPr>
        <p:spPr>
          <a:xfrm>
            <a:off x="6861865" y="1474594"/>
            <a:ext cx="307617" cy="0"/>
          </a:xfrm>
          <a:prstGeom prst="line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AADFF27-388A-F80B-38CF-F66500C887B5}"/>
              </a:ext>
            </a:extLst>
          </p:cNvPr>
          <p:cNvGrpSpPr/>
          <p:nvPr userDrawn="1"/>
        </p:nvGrpSpPr>
        <p:grpSpPr>
          <a:xfrm>
            <a:off x="2448199" y="1296939"/>
            <a:ext cx="627998" cy="639193"/>
            <a:chOff x="6595650" y="1231623"/>
            <a:chExt cx="627998" cy="6391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9BEF89-18F5-5D6F-4559-50BB5049D5FB}"/>
                </a:ext>
              </a:extLst>
            </p:cNvPr>
            <p:cNvSpPr/>
            <p:nvPr userDrawn="1"/>
          </p:nvSpPr>
          <p:spPr>
            <a:xfrm>
              <a:off x="6595650" y="1231623"/>
              <a:ext cx="627998" cy="266456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200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50</a:t>
              </a:r>
              <a:endParaRPr lang="en-AE" sz="1200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FA17DB-4911-DDA4-284F-9E103EEF708A}"/>
                </a:ext>
              </a:extLst>
            </p:cNvPr>
            <p:cNvSpPr/>
            <p:nvPr userDrawn="1"/>
          </p:nvSpPr>
          <p:spPr>
            <a:xfrm>
              <a:off x="6595650" y="1604360"/>
              <a:ext cx="627998" cy="266456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200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50</a:t>
              </a:r>
              <a:endParaRPr lang="en-AE" sz="1200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754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2DA30FD-DADC-D3A4-E0D8-A8068EFC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9146" y="1026981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C5C9AF-4443-83A9-8BD5-987A25084BD8}"/>
              </a:ext>
            </a:extLst>
          </p:cNvPr>
          <p:cNvSpPr/>
          <p:nvPr userDrawn="1"/>
        </p:nvSpPr>
        <p:spPr>
          <a:xfrm>
            <a:off x="4236372" y="116109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4.1 إدراك العملاء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2759A5-7087-66CA-F782-55AB0B9495D6}"/>
              </a:ext>
            </a:extLst>
          </p:cNvPr>
          <p:cNvGrpSpPr/>
          <p:nvPr userDrawn="1"/>
        </p:nvGrpSpPr>
        <p:grpSpPr>
          <a:xfrm flipH="1">
            <a:off x="4610848" y="756665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3053A7D-6A85-DB0E-8576-A793591AC913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4. نتائج العملاء – 100 نقطة</a:t>
              </a: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3D238BE8-B1E9-CCEC-E8C3-BCA9FACB1CB9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61BBA65-A13E-31AE-F143-65C869DE376D}"/>
              </a:ext>
            </a:extLst>
          </p:cNvPr>
          <p:cNvSpPr/>
          <p:nvPr userDrawn="1"/>
        </p:nvSpPr>
        <p:spPr>
          <a:xfrm>
            <a:off x="2695305" y="1134148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6003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3348F147-2B54-C710-6A2F-9C2DC3F404DE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9146" y="1026981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BC0DC7-24EB-8720-BF3E-6CCC7BEF540D}"/>
              </a:ext>
            </a:extLst>
          </p:cNvPr>
          <p:cNvSpPr/>
          <p:nvPr userDrawn="1"/>
        </p:nvSpPr>
        <p:spPr>
          <a:xfrm>
            <a:off x="4236372" y="116109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4.2 مؤشرات الأداء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F1EE85-004B-4794-65D1-63B92C2013B1}"/>
              </a:ext>
            </a:extLst>
          </p:cNvPr>
          <p:cNvGrpSpPr/>
          <p:nvPr userDrawn="1"/>
        </p:nvGrpSpPr>
        <p:grpSpPr>
          <a:xfrm flipH="1">
            <a:off x="4610848" y="756665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27D8CDE8-5B19-B09B-A4CE-049039BB3EE5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4. نتائج العملاء – 100 نقطة</a:t>
              </a: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C06C162-E05C-E3AF-28A6-45032B1B63BF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0D97D8B-483E-0C96-60F1-CC0AC2EBE928}"/>
              </a:ext>
            </a:extLst>
          </p:cNvPr>
          <p:cNvSpPr/>
          <p:nvPr userDrawn="1"/>
        </p:nvSpPr>
        <p:spPr>
          <a:xfrm>
            <a:off x="2695305" y="1134148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84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6CE113-5EC9-49AE-5724-189A71111DDC}"/>
              </a:ext>
            </a:extLst>
          </p:cNvPr>
          <p:cNvSpPr/>
          <p:nvPr userDrawn="1"/>
        </p:nvSpPr>
        <p:spPr>
          <a:xfrm>
            <a:off x="4158861" y="1298710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5.1 إدراك الاستدامة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BEDFD7-D8C8-9C13-3448-B933BB2F4C6E}"/>
              </a:ext>
            </a:extLst>
          </p:cNvPr>
          <p:cNvSpPr/>
          <p:nvPr userDrawn="1"/>
        </p:nvSpPr>
        <p:spPr>
          <a:xfrm>
            <a:off x="4158861" y="1671447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5.2 مؤشرات الأداء 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472B641-30D5-6C0A-165D-08BD489E0B8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627803" y="1305651"/>
            <a:ext cx="775741" cy="307617"/>
          </a:xfrm>
          <a:prstGeom prst="bentConnector2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6457B8-657F-8230-019D-DBBFB055FF68}"/>
              </a:ext>
            </a:extLst>
          </p:cNvPr>
          <p:cNvGrpSpPr/>
          <p:nvPr userDrawn="1"/>
        </p:nvGrpSpPr>
        <p:grpSpPr>
          <a:xfrm flipH="1">
            <a:off x="4610848" y="691349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756583D1-08CA-BD65-36AB-79FA0AFD6591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5. نتائج 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ESG</a:t>
              </a:r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-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   </a:t>
              </a:r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 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200</a:t>
              </a: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3CFE1926-C17B-DD9A-F574-62D4EE496029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BB5987-ACFE-52B4-8B6B-45475AEB0F8D}"/>
              </a:ext>
            </a:extLst>
          </p:cNvPr>
          <p:cNvCxnSpPr>
            <a:cxnSpLocks/>
          </p:cNvCxnSpPr>
          <p:nvPr userDrawn="1"/>
        </p:nvCxnSpPr>
        <p:spPr>
          <a:xfrm>
            <a:off x="6861865" y="1474594"/>
            <a:ext cx="307617" cy="0"/>
          </a:xfrm>
          <a:prstGeom prst="line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DD50C4-DAD8-FAC2-7FE9-B46B9109AC63}"/>
              </a:ext>
            </a:extLst>
          </p:cNvPr>
          <p:cNvGrpSpPr/>
          <p:nvPr userDrawn="1"/>
        </p:nvGrpSpPr>
        <p:grpSpPr>
          <a:xfrm>
            <a:off x="2448199" y="1296939"/>
            <a:ext cx="627998" cy="639193"/>
            <a:chOff x="6595650" y="1231623"/>
            <a:chExt cx="627998" cy="63919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5834EDF-5F38-2228-5E66-EF1B8F8F0E58}"/>
                </a:ext>
              </a:extLst>
            </p:cNvPr>
            <p:cNvSpPr/>
            <p:nvPr userDrawn="1"/>
          </p:nvSpPr>
          <p:spPr>
            <a:xfrm>
              <a:off x="6595650" y="1231623"/>
              <a:ext cx="627998" cy="266456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ar-SA" sz="1200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100</a:t>
              </a:r>
              <a:endParaRPr lang="en-AE" sz="1200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2E98F6-D5FE-A4CA-8501-40987593CAE8}"/>
                </a:ext>
              </a:extLst>
            </p:cNvPr>
            <p:cNvSpPr/>
            <p:nvPr userDrawn="1"/>
          </p:nvSpPr>
          <p:spPr>
            <a:xfrm>
              <a:off x="6595650" y="1604360"/>
              <a:ext cx="627998" cy="266456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ar-SA" sz="1200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100</a:t>
              </a:r>
              <a:endParaRPr lang="en-AE" sz="1200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1B0F86-E6CD-989A-3E18-0E56F286628B}"/>
              </a:ext>
            </a:extLst>
          </p:cNvPr>
          <p:cNvSpPr txBox="1"/>
          <p:nvPr userDrawn="1"/>
        </p:nvSpPr>
        <p:spPr>
          <a:xfrm>
            <a:off x="389852" y="3114706"/>
            <a:ext cx="6840705" cy="43963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البيانات الفعلية، والبيانات المستهدفة، وبيانات المقارنة المرجعية للسنوات الثلاث الماضية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 صفحات فقط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5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E89CEA-2295-63BD-6537-59A4BC1C7B6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5007270"/>
              </p:ext>
            </p:extLst>
          </p:nvPr>
        </p:nvGraphicFramePr>
        <p:xfrm>
          <a:off x="550500" y="1125110"/>
          <a:ext cx="6458673" cy="50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673">
                  <a:extLst>
                    <a:ext uri="{9D8B030D-6E8A-4147-A177-3AD203B41FA5}">
                      <a16:colId xmlns:a16="http://schemas.microsoft.com/office/drawing/2014/main" val="531571145"/>
                    </a:ext>
                  </a:extLst>
                </a:gridCol>
              </a:tblGrid>
              <a:tr h="500736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مخطط الهيكل التنظيمي:</a:t>
                      </a:r>
                      <a:endParaRPr lang="en-AE" sz="14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33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721AF0-137F-66D6-7A43-EA9DDB58B059}"/>
              </a:ext>
            </a:extLst>
          </p:cNvPr>
          <p:cNvSpPr txBox="1"/>
          <p:nvPr userDrawn="1"/>
        </p:nvSpPr>
        <p:spPr>
          <a:xfrm>
            <a:off x="2240645" y="810622"/>
            <a:ext cx="307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>
                <a:solidFill>
                  <a:srgbClr val="B31D14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صفحة واحدة فقط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3F2C2FA-8097-ED90-2651-9E812697C167}"/>
              </a:ext>
            </a:extLst>
          </p:cNvPr>
          <p:cNvSpPr/>
          <p:nvPr userDrawn="1"/>
        </p:nvSpPr>
        <p:spPr>
          <a:xfrm>
            <a:off x="2240645" y="442087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الحقائق والأرقام</a:t>
            </a:r>
          </a:p>
        </p:txBody>
      </p:sp>
    </p:spTree>
    <p:extLst>
      <p:ext uri="{BB962C8B-B14F-4D97-AF65-F5344CB8AC3E}">
        <p14:creationId xmlns:p14="http://schemas.microsoft.com/office/powerpoint/2010/main" val="1173527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37FD649-B294-807D-7DE2-CC91E2615F4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9146" y="1057461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7BDECD-CC97-FC50-7167-3FDC169707AA}"/>
              </a:ext>
            </a:extLst>
          </p:cNvPr>
          <p:cNvSpPr/>
          <p:nvPr userDrawn="1"/>
        </p:nvSpPr>
        <p:spPr>
          <a:xfrm>
            <a:off x="4236372" y="119157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5.1 إدراك الاستدامة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8695C-9005-555C-B22E-D12CFB4F5C98}"/>
              </a:ext>
            </a:extLst>
          </p:cNvPr>
          <p:cNvGrpSpPr/>
          <p:nvPr userDrawn="1"/>
        </p:nvGrpSpPr>
        <p:grpSpPr>
          <a:xfrm flipH="1">
            <a:off x="4610848" y="787145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7E9DF063-2C94-2F0F-A4DE-8980C0349500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5. نتائج 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ESG</a:t>
              </a:r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-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   </a:t>
              </a:r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 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200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033D0237-0E20-903F-2567-85EE07C062A8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C7B299E-F2BA-42B9-B0AB-AB63A98FB38F}"/>
              </a:ext>
            </a:extLst>
          </p:cNvPr>
          <p:cNvSpPr/>
          <p:nvPr userDrawn="1"/>
        </p:nvSpPr>
        <p:spPr>
          <a:xfrm>
            <a:off x="2695305" y="1164628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0558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CC6B914-452A-C998-5773-959C77CC584B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9146" y="1057461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4F4CCF-DAAD-14E4-4BA9-11879D161E4F}"/>
              </a:ext>
            </a:extLst>
          </p:cNvPr>
          <p:cNvSpPr/>
          <p:nvPr userDrawn="1"/>
        </p:nvSpPr>
        <p:spPr>
          <a:xfrm>
            <a:off x="4236372" y="119157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5.2 مؤشرات الأداء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B5B165-D42E-A9C5-B29C-871F75A52B67}"/>
              </a:ext>
            </a:extLst>
          </p:cNvPr>
          <p:cNvGrpSpPr/>
          <p:nvPr userDrawn="1"/>
        </p:nvGrpSpPr>
        <p:grpSpPr>
          <a:xfrm flipH="1">
            <a:off x="4610848" y="787145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BCCE0AC-096C-9579-18D3-1EBE1720162F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5. نتائج 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ESG</a:t>
              </a:r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-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   </a:t>
              </a:r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 </a:t>
              </a: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200</a:t>
              </a: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7602E939-EA4D-A7EC-218A-3CA706AEAD29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3B787E4-E223-A09F-6E6C-AC3ED5F6AADF}"/>
              </a:ext>
            </a:extLst>
          </p:cNvPr>
          <p:cNvSpPr/>
          <p:nvPr userDrawn="1"/>
        </p:nvSpPr>
        <p:spPr>
          <a:xfrm>
            <a:off x="2695305" y="1164628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8622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7FB995-6F5C-33AA-FDDF-F46D9E127C1D}"/>
              </a:ext>
            </a:extLst>
          </p:cNvPr>
          <p:cNvSpPr/>
          <p:nvPr userDrawn="1"/>
        </p:nvSpPr>
        <p:spPr>
          <a:xfrm>
            <a:off x="4158861" y="1298710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6.1 الإدراك المالي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39B38D-6400-E289-7F64-2772B77C933C}"/>
              </a:ext>
            </a:extLst>
          </p:cNvPr>
          <p:cNvSpPr/>
          <p:nvPr userDrawn="1"/>
        </p:nvSpPr>
        <p:spPr>
          <a:xfrm>
            <a:off x="4158861" y="1671447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6.2 مؤشرات الأداء المالي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8D447E9-F196-45CB-DF28-DE34F2D49BE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627803" y="1305651"/>
            <a:ext cx="775741" cy="307617"/>
          </a:xfrm>
          <a:prstGeom prst="bentConnector2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12C723-136F-A5C5-650B-6C8BFEB5E277}"/>
              </a:ext>
            </a:extLst>
          </p:cNvPr>
          <p:cNvGrpSpPr/>
          <p:nvPr userDrawn="1"/>
        </p:nvGrpSpPr>
        <p:grpSpPr>
          <a:xfrm flipH="1">
            <a:off x="4610848" y="691349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39956FC8-8AE4-0C4C-566C-94269CBD19EE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6. النتائج المالية - 100</a:t>
              </a: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8348CA6A-5173-CE94-4573-2EB98715AD43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6CA359-AAA5-1D4A-DA61-940DB0830B7F}"/>
              </a:ext>
            </a:extLst>
          </p:cNvPr>
          <p:cNvCxnSpPr>
            <a:cxnSpLocks/>
          </p:cNvCxnSpPr>
          <p:nvPr userDrawn="1"/>
        </p:nvCxnSpPr>
        <p:spPr>
          <a:xfrm>
            <a:off x="6861865" y="1474594"/>
            <a:ext cx="307617" cy="0"/>
          </a:xfrm>
          <a:prstGeom prst="line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E1EB9-B330-33D3-B253-79FB638212B4}"/>
              </a:ext>
            </a:extLst>
          </p:cNvPr>
          <p:cNvGrpSpPr/>
          <p:nvPr userDrawn="1"/>
        </p:nvGrpSpPr>
        <p:grpSpPr>
          <a:xfrm>
            <a:off x="2448199" y="1296939"/>
            <a:ext cx="627998" cy="639193"/>
            <a:chOff x="6595650" y="1231623"/>
            <a:chExt cx="627998" cy="63919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72F4D0-3F54-B403-FFE3-F4B701DCA4E0}"/>
                </a:ext>
              </a:extLst>
            </p:cNvPr>
            <p:cNvSpPr/>
            <p:nvPr userDrawn="1"/>
          </p:nvSpPr>
          <p:spPr>
            <a:xfrm>
              <a:off x="6595650" y="1231623"/>
              <a:ext cx="627998" cy="266456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ar-SA" sz="1200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50</a:t>
              </a:r>
              <a:endParaRPr lang="en-AE" sz="1200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ACDC46-684C-8759-B624-490631D2DBF6}"/>
                </a:ext>
              </a:extLst>
            </p:cNvPr>
            <p:cNvSpPr/>
            <p:nvPr userDrawn="1"/>
          </p:nvSpPr>
          <p:spPr>
            <a:xfrm>
              <a:off x="6595650" y="1604360"/>
              <a:ext cx="627998" cy="266456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ar-SA" sz="1200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50</a:t>
              </a:r>
              <a:endParaRPr lang="en-AE" sz="1200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85FDE2C-07EB-50C1-18EA-F1F8173E2442}"/>
              </a:ext>
            </a:extLst>
          </p:cNvPr>
          <p:cNvSpPr txBox="1"/>
          <p:nvPr userDrawn="1"/>
        </p:nvSpPr>
        <p:spPr>
          <a:xfrm>
            <a:off x="389852" y="3114706"/>
            <a:ext cx="6840705" cy="43963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البيانات الفعلية، والبيانات المستهدفة، وبيانات المقارنة المرجعية للسنوات الثلاث الماضية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 صفحات فقط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187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0076D65D-292D-4CA2-90F0-53E5067B5A5A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9146" y="1057461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92A5FB-950E-9897-DB92-2991575681D8}"/>
              </a:ext>
            </a:extLst>
          </p:cNvPr>
          <p:cNvSpPr/>
          <p:nvPr userDrawn="1"/>
        </p:nvSpPr>
        <p:spPr>
          <a:xfrm>
            <a:off x="4236372" y="119157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6.1 الإدراك المالي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717FFC-0013-51DB-1F98-B6EFB37AA4DC}"/>
              </a:ext>
            </a:extLst>
          </p:cNvPr>
          <p:cNvGrpSpPr/>
          <p:nvPr userDrawn="1"/>
        </p:nvGrpSpPr>
        <p:grpSpPr>
          <a:xfrm flipH="1">
            <a:off x="4610848" y="787145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98861AC2-E412-E997-104D-ED89ECD2395F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6. النتائج المالية - 100</a:t>
              </a: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01AD836-03BB-4C99-82F6-6C394FF2F585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51BB5C5-4C65-94DB-437D-0EF231262E3D}"/>
              </a:ext>
            </a:extLst>
          </p:cNvPr>
          <p:cNvSpPr/>
          <p:nvPr userDrawn="1"/>
        </p:nvSpPr>
        <p:spPr>
          <a:xfrm>
            <a:off x="2695305" y="1164628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180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13B6E4FC-98A1-BDD9-D7B8-7302E3A8304B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9146" y="1057461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86C618-52AB-BE74-F0C8-56ABCBD21EEC}"/>
              </a:ext>
            </a:extLst>
          </p:cNvPr>
          <p:cNvSpPr/>
          <p:nvPr userDrawn="1"/>
        </p:nvSpPr>
        <p:spPr>
          <a:xfrm>
            <a:off x="4236372" y="119157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6.2 مؤشرات الأداء المالي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73BB26-3D26-2BD1-5FC1-0834B93A0106}"/>
              </a:ext>
            </a:extLst>
          </p:cNvPr>
          <p:cNvGrpSpPr/>
          <p:nvPr userDrawn="1"/>
        </p:nvGrpSpPr>
        <p:grpSpPr>
          <a:xfrm flipH="1">
            <a:off x="4610848" y="787145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5574260-AEC2-A02C-E61F-68D8C3D3C4EF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6. النتائج المالية - 100</a:t>
              </a: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20F9E682-1A7C-6E94-7A9C-4163C77B16F7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FED847C-92A1-4011-0BAA-C0BA40F5D3BF}"/>
              </a:ext>
            </a:extLst>
          </p:cNvPr>
          <p:cNvSpPr/>
          <p:nvPr userDrawn="1"/>
        </p:nvSpPr>
        <p:spPr>
          <a:xfrm>
            <a:off x="2695305" y="1164628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6674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3547E4-A126-13DB-1B9A-3438BB81ADCD}"/>
              </a:ext>
            </a:extLst>
          </p:cNvPr>
          <p:cNvSpPr/>
          <p:nvPr userDrawn="1"/>
        </p:nvSpPr>
        <p:spPr>
          <a:xfrm>
            <a:off x="4158861" y="1298710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7.1 إدراك رأس المال البشري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2ECFF3-4A49-CF3E-1938-E476CA1DBF43}"/>
              </a:ext>
            </a:extLst>
          </p:cNvPr>
          <p:cNvSpPr/>
          <p:nvPr userDrawn="1"/>
        </p:nvSpPr>
        <p:spPr>
          <a:xfrm>
            <a:off x="4158861" y="1671447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7.2 مؤشرات الأداء 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11F73A5-9E05-3A5C-E4E4-C520416D437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627803" y="1305651"/>
            <a:ext cx="775741" cy="307617"/>
          </a:xfrm>
          <a:prstGeom prst="bentConnector2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BF8037-10A2-7348-C6AE-6A70C1DBE674}"/>
              </a:ext>
            </a:extLst>
          </p:cNvPr>
          <p:cNvGrpSpPr/>
          <p:nvPr userDrawn="1"/>
        </p:nvGrpSpPr>
        <p:grpSpPr>
          <a:xfrm flipH="1">
            <a:off x="4610848" y="691349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D14ABC05-67D9-2180-7A59-CB7AE69032E0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7. نتائج رأس المال البشري - 100</a:t>
              </a: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85907594-861B-CEFA-8A15-5BC62DBFC8FA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CE1A22-083C-618D-7F2C-5032CBB6C770}"/>
              </a:ext>
            </a:extLst>
          </p:cNvPr>
          <p:cNvCxnSpPr>
            <a:cxnSpLocks/>
          </p:cNvCxnSpPr>
          <p:nvPr userDrawn="1"/>
        </p:nvCxnSpPr>
        <p:spPr>
          <a:xfrm>
            <a:off x="6861865" y="1474594"/>
            <a:ext cx="307617" cy="0"/>
          </a:xfrm>
          <a:prstGeom prst="line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F9AB3D-13BA-70E7-3D95-EB1BA15793A2}"/>
              </a:ext>
            </a:extLst>
          </p:cNvPr>
          <p:cNvGrpSpPr/>
          <p:nvPr userDrawn="1"/>
        </p:nvGrpSpPr>
        <p:grpSpPr>
          <a:xfrm>
            <a:off x="2448199" y="1296939"/>
            <a:ext cx="627998" cy="639193"/>
            <a:chOff x="6595650" y="1231623"/>
            <a:chExt cx="627998" cy="63919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5169D4-A4DA-5B07-7079-C5ADA6464767}"/>
                </a:ext>
              </a:extLst>
            </p:cNvPr>
            <p:cNvSpPr/>
            <p:nvPr userDrawn="1"/>
          </p:nvSpPr>
          <p:spPr>
            <a:xfrm>
              <a:off x="6595650" y="1231623"/>
              <a:ext cx="627998" cy="266456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ar-SA" sz="1200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50</a:t>
              </a:r>
              <a:endParaRPr lang="en-AE" sz="1200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68DF48C-AB72-7510-75BD-9FBAC30E8202}"/>
                </a:ext>
              </a:extLst>
            </p:cNvPr>
            <p:cNvSpPr/>
            <p:nvPr userDrawn="1"/>
          </p:nvSpPr>
          <p:spPr>
            <a:xfrm>
              <a:off x="6595650" y="1604360"/>
              <a:ext cx="627998" cy="266456"/>
            </a:xfrm>
            <a:prstGeom prst="ellipse">
              <a:avLst/>
            </a:prstGeom>
            <a:solidFill>
              <a:srgbClr val="24AE76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ar-SA" sz="1200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50</a:t>
              </a:r>
              <a:endParaRPr lang="en-AE" sz="1200" b="1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A7ADADF-6343-5DD2-4672-C53468A222A2}"/>
              </a:ext>
            </a:extLst>
          </p:cNvPr>
          <p:cNvSpPr txBox="1"/>
          <p:nvPr userDrawn="1"/>
        </p:nvSpPr>
        <p:spPr>
          <a:xfrm>
            <a:off x="389852" y="3114706"/>
            <a:ext cx="6840705" cy="43963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البيانات الفعلية، والبيانات المستهدفة، وبيانات المقارنة المرجعية للسنوات الثلاث الماضية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 صفحات فقط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453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3D0705A-8281-304D-F224-DFD2382D0D83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9146" y="1057461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10E2D6-8AEB-B8FA-08DB-755CE7586E73}"/>
              </a:ext>
            </a:extLst>
          </p:cNvPr>
          <p:cNvSpPr/>
          <p:nvPr userDrawn="1"/>
        </p:nvSpPr>
        <p:spPr>
          <a:xfrm>
            <a:off x="4236372" y="119157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7.1 إدراك رأس المال البشري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F25E2E-38C4-05A6-10B0-AD3042AFCB31}"/>
              </a:ext>
            </a:extLst>
          </p:cNvPr>
          <p:cNvGrpSpPr/>
          <p:nvPr userDrawn="1"/>
        </p:nvGrpSpPr>
        <p:grpSpPr>
          <a:xfrm flipH="1">
            <a:off x="4610848" y="787145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E75D2787-B378-795D-A5BD-C78715406C6B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7. نتائج رأس المال البشري - 100</a:t>
              </a: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D4EEFCC-9280-2B3F-462F-FED7BB1DB9FE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9499704-1F5B-6F20-5180-73D29F5EE197}"/>
              </a:ext>
            </a:extLst>
          </p:cNvPr>
          <p:cNvSpPr/>
          <p:nvPr userDrawn="1"/>
        </p:nvSpPr>
        <p:spPr>
          <a:xfrm>
            <a:off x="2695305" y="1164628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9766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A1E8CB7-49A9-0560-AA7B-1DFDE4072FA3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9146" y="1057461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E10E9-3696-25A9-751F-EE0D0B3CCD4F}"/>
              </a:ext>
            </a:extLst>
          </p:cNvPr>
          <p:cNvSpPr/>
          <p:nvPr userDrawn="1"/>
        </p:nvSpPr>
        <p:spPr>
          <a:xfrm>
            <a:off x="4236372" y="119157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r" rtl="1"/>
            <a:r>
              <a:rPr lang="ar-SA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7.2 مؤشرات الأداء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394F61-DC36-D7D7-5260-8C88CB763378}"/>
              </a:ext>
            </a:extLst>
          </p:cNvPr>
          <p:cNvGrpSpPr/>
          <p:nvPr userDrawn="1"/>
        </p:nvGrpSpPr>
        <p:grpSpPr>
          <a:xfrm flipH="1">
            <a:off x="4610848" y="787145"/>
            <a:ext cx="2916623" cy="293156"/>
            <a:chOff x="-59123" y="1256245"/>
            <a:chExt cx="3215561" cy="293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E47B6857-9557-8994-CD56-7B0FB08C41D5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 algn="r" rtl="1"/>
              <a:r>
                <a:rPr lang="ar-SA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7. نتائج رأس المال البشري - 100</a:t>
              </a: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7FE12365-1ADE-DED8-A443-E25569C4DFC2}"/>
                </a:ext>
              </a:extLst>
            </p:cNvPr>
            <p:cNvSpPr/>
            <p:nvPr userDrawn="1"/>
          </p:nvSpPr>
          <p:spPr>
            <a:xfrm rot="860057" flipH="1">
              <a:off x="-59123" y="1256245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B2B1BEE-28F6-AB15-8943-C95928F135C6}"/>
              </a:ext>
            </a:extLst>
          </p:cNvPr>
          <p:cNvSpPr/>
          <p:nvPr userDrawn="1"/>
        </p:nvSpPr>
        <p:spPr>
          <a:xfrm>
            <a:off x="2695305" y="1164628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ar-SA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370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37CAD0-EC5F-62CB-C289-D6E7BCC18C3C}"/>
              </a:ext>
            </a:extLst>
          </p:cNvPr>
          <p:cNvSpPr txBox="1"/>
          <p:nvPr userDrawn="1"/>
        </p:nvSpPr>
        <p:spPr>
          <a:xfrm>
            <a:off x="266044" y="1606259"/>
            <a:ext cx="7010717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صفحة واحدة فقط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6991FE4-9964-D3CF-B737-40FA281EBB8B}"/>
              </a:ext>
            </a:extLst>
          </p:cNvPr>
          <p:cNvSpPr/>
          <p:nvPr userDrawn="1"/>
        </p:nvSpPr>
        <p:spPr>
          <a:xfrm>
            <a:off x="266044" y="442087"/>
            <a:ext cx="7027585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تاريخ المؤسسة وإنجازاتها السابقة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612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84A1962-083F-7FD6-B570-1780C1A3E630}"/>
              </a:ext>
            </a:extLst>
          </p:cNvPr>
          <p:cNvSpPr/>
          <p:nvPr userDrawn="1"/>
        </p:nvSpPr>
        <p:spPr>
          <a:xfrm>
            <a:off x="266044" y="442087"/>
            <a:ext cx="7027585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تاريخ المؤسسة وإنجازاتها السابقة</a:t>
            </a:r>
          </a:p>
        </p:txBody>
      </p:sp>
    </p:spTree>
    <p:extLst>
      <p:ext uri="{BB962C8B-B14F-4D97-AF65-F5344CB8AC3E}">
        <p14:creationId xmlns:p14="http://schemas.microsoft.com/office/powerpoint/2010/main" val="187146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1DE9D-2B58-B205-D832-D649A93DFC0D}"/>
              </a:ext>
            </a:extLst>
          </p:cNvPr>
          <p:cNvSpPr txBox="1"/>
          <p:nvPr userDrawn="1"/>
        </p:nvSpPr>
        <p:spPr>
          <a:xfrm>
            <a:off x="266045" y="1937767"/>
            <a:ext cx="6951730" cy="1656177"/>
          </a:xfrm>
          <a:prstGeom prst="rect">
            <a:avLst/>
          </a:prstGeom>
          <a:noFill/>
          <a:ln>
            <a:solidFill>
              <a:srgbClr val="B31D14"/>
            </a:solidFill>
          </a:ln>
        </p:spPr>
        <p:txBody>
          <a:bodyPr wrap="square" lIns="180000" tIns="180000" bIns="180000" rtlCol="0">
            <a:spAutoFit/>
          </a:bodyPr>
          <a:lstStyle/>
          <a:p>
            <a:pPr marL="457200" algn="r" rtl="1">
              <a:lnSpc>
                <a:spcPct val="100000"/>
              </a:lnSpc>
              <a:spcAft>
                <a:spcPts val="0"/>
              </a:spcAft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قد يشمل ذلك:</a:t>
            </a:r>
          </a:p>
          <a:p>
            <a:pPr marL="457200" algn="r" rtl="1">
              <a:lnSpc>
                <a:spcPct val="100000"/>
              </a:lnSpc>
              <a:spcAft>
                <a:spcPts val="0"/>
              </a:spcAft>
            </a:pPr>
            <a:endParaRPr lang="ar-SA" sz="1200" b="1" i="1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628650" indent="-171450" algn="r" rt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الاستراتيجيات المؤسسية، واستراتيجيات الأعمال، والاستراتيجيات الوظيفية.</a:t>
            </a:r>
          </a:p>
          <a:p>
            <a:pPr marL="628650" indent="-171450" algn="r" rt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التحديات الداخلية والتحديات الخارجية.</a:t>
            </a:r>
          </a:p>
          <a:p>
            <a:pPr marL="628650" indent="-171450" algn="r" rt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صياغة مؤشرات الأداء الرئيسية.</a:t>
            </a:r>
          </a:p>
          <a:p>
            <a:pPr marL="628650" indent="-171450" algn="r" rt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الميزة التنافسية.</a:t>
            </a:r>
          </a:p>
          <a:p>
            <a:pPr marL="628650" indent="-171450" algn="r" rt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عوامل النجاح الحاسمة.</a:t>
            </a:r>
            <a:endParaRPr lang="en-AE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C9B8D26-28B4-C6C4-273E-7945F77E5FAF}"/>
              </a:ext>
            </a:extLst>
          </p:cNvPr>
          <p:cNvSpPr/>
          <p:nvPr userDrawn="1"/>
        </p:nvSpPr>
        <p:spPr>
          <a:xfrm>
            <a:off x="771783" y="442086"/>
            <a:ext cx="6016108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تحديات المؤسسة والاستراتيجية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8759E-E032-C296-7128-A105F1E46FDE}"/>
              </a:ext>
            </a:extLst>
          </p:cNvPr>
          <p:cNvSpPr txBox="1"/>
          <p:nvPr userDrawn="1"/>
        </p:nvSpPr>
        <p:spPr>
          <a:xfrm>
            <a:off x="266044" y="4151994"/>
            <a:ext cx="7010717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5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CBD26F8-552F-EAD8-274D-9CF9B3230281}"/>
              </a:ext>
            </a:extLst>
          </p:cNvPr>
          <p:cNvSpPr/>
          <p:nvPr userDrawn="1"/>
        </p:nvSpPr>
        <p:spPr>
          <a:xfrm>
            <a:off x="771783" y="442086"/>
            <a:ext cx="6016108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تحديات المؤسسة والاستراتيجية</a:t>
            </a:r>
          </a:p>
        </p:txBody>
      </p:sp>
    </p:spTree>
    <p:extLst>
      <p:ext uri="{BB962C8B-B14F-4D97-AF65-F5344CB8AC3E}">
        <p14:creationId xmlns:p14="http://schemas.microsoft.com/office/powerpoint/2010/main" val="233202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F42AE-3D10-6441-F981-6A1AFDBBDA6B}"/>
              </a:ext>
            </a:extLst>
          </p:cNvPr>
          <p:cNvSpPr txBox="1"/>
          <p:nvPr userDrawn="1"/>
        </p:nvSpPr>
        <p:spPr>
          <a:xfrm>
            <a:off x="377069" y="1947364"/>
            <a:ext cx="6840705" cy="1799976"/>
          </a:xfrm>
          <a:prstGeom prst="rect">
            <a:avLst/>
          </a:prstGeom>
          <a:noFill/>
          <a:ln>
            <a:solidFill>
              <a:srgbClr val="B31D14"/>
            </a:solidFill>
          </a:ln>
        </p:spPr>
        <p:txBody>
          <a:bodyPr wrap="square" lIns="180000" tIns="180000" rIns="180000" bIns="360000" rtlCol="0">
            <a:spAutoFit/>
          </a:bodyPr>
          <a:lstStyle/>
          <a:p>
            <a:pPr marL="457200" algn="r">
              <a:lnSpc>
                <a:spcPct val="150000"/>
              </a:lnSpc>
              <a:spcAft>
                <a:spcPts val="1000"/>
              </a:spcAft>
            </a:pPr>
            <a:r>
              <a:rPr lang="ar-SA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قد يشمل ذلك على:</a:t>
            </a:r>
            <a:endParaRPr lang="en-AE" sz="1200" b="1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228600" lvl="0" indent="-22860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الأسواق الحالية والمستقبلية: الوصف والأرقام من حيث الحصة السوقية ونمو السوق.</a:t>
            </a:r>
          </a:p>
          <a:p>
            <a:pPr marL="228600" lvl="0" indent="-22860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تقسيم شرائح العملاء.</a:t>
            </a:r>
          </a:p>
          <a:p>
            <a:pPr marL="228600" lvl="0" indent="-22860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أبرز المنافسين.</a:t>
            </a:r>
          </a:p>
          <a:p>
            <a:pPr marL="228600" lvl="0" indent="-228600" algn="r" rt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ar-SA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المنتجات والخدمات الحالية والمستقبلية.</a:t>
            </a:r>
            <a:endParaRPr lang="en-US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F6295-7361-8D48-D691-E840DF609B04}"/>
              </a:ext>
            </a:extLst>
          </p:cNvPr>
          <p:cNvSpPr txBox="1"/>
          <p:nvPr userDrawn="1"/>
        </p:nvSpPr>
        <p:spPr>
          <a:xfrm>
            <a:off x="377069" y="4166343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إرشادات الإجابة:</a:t>
            </a:r>
          </a:p>
          <a:p>
            <a:pPr algn="r" rtl="1">
              <a:lnSpc>
                <a:spcPct val="150000"/>
              </a:lnSpc>
            </a:pPr>
            <a:endParaRPr lang="ar-SA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صفحتان فقط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نوع الخط: دبي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لون الخط: أسود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العنوان: 14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العنوان الفرعي: 12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حجم خط النص: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1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هذه الصفحة مخصصة للإرشادات، ويمكن حذفها عند البدء في إعداد الإجابة.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6E47873-58AB-1341-048F-7A49789FB468}"/>
              </a:ext>
            </a:extLst>
          </p:cNvPr>
          <p:cNvSpPr/>
          <p:nvPr userDrawn="1"/>
        </p:nvSpPr>
        <p:spPr>
          <a:xfrm>
            <a:off x="1354948" y="442085"/>
            <a:ext cx="4849777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ar-SA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التسويق والمنتجات والخدمات والعملاء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05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520DB3-E27D-4139-F78F-4758E4943F65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47E85216-ED8F-5DB3-6E4B-7FC341322BF5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05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جائزة الإستدامة العالمية – الدورة الأولى </a:t>
            </a:r>
            <a:r>
              <a:rPr lang="en-US" sz="105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2026</a:t>
            </a:r>
            <a:r>
              <a:rPr lang="ar-SA" sz="105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– </a:t>
            </a:r>
            <a:r>
              <a:rPr lang="ar-SA" sz="105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ملف المشاركة </a:t>
            </a:r>
            <a:r>
              <a:rPr lang="ar-SA" sz="105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– حقوق الطبع محفوظة وسرية للغاية.</a:t>
            </a:r>
            <a:endParaRPr lang="en-US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E626F-FF0B-AAA0-409D-EA1AA7DAAC7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3777" r="20004" b="26535"/>
          <a:stretch>
            <a:fillRect/>
          </a:stretch>
        </p:blipFill>
        <p:spPr>
          <a:xfrm>
            <a:off x="7157085" y="22861"/>
            <a:ext cx="257175" cy="255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6C57D-889B-B148-D881-66B569C3A0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642276-3953-5D02-1C7E-26D0F5457CFD}"/>
              </a:ext>
            </a:extLst>
          </p:cNvPr>
          <p:cNvSpPr txBox="1"/>
          <p:nvPr userDrawn="1"/>
        </p:nvSpPr>
        <p:spPr>
          <a:xfrm>
            <a:off x="0" y="10483736"/>
            <a:ext cx="755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 dirty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 dirty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05F68C-1501-89C5-6863-74861D1F0E79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D3152867-797B-ABB4-7068-19B9F2BF1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7753" r="17511" b="42589"/>
          <a:stretch/>
        </p:blipFill>
        <p:spPr>
          <a:xfrm>
            <a:off x="-175567" y="2955933"/>
            <a:ext cx="7910808" cy="47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8" r:id="rId1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642276-3953-5D02-1C7E-26D0F5457CFD}"/>
              </a:ext>
            </a:extLst>
          </p:cNvPr>
          <p:cNvSpPr txBox="1"/>
          <p:nvPr userDrawn="1"/>
        </p:nvSpPr>
        <p:spPr>
          <a:xfrm>
            <a:off x="0" y="10483736"/>
            <a:ext cx="755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 dirty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 dirty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05F68C-1501-89C5-6863-74861D1F0E79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7475FD-2060-2B21-9D35-5F6965EDDF4C}"/>
              </a:ext>
            </a:extLst>
          </p:cNvPr>
          <p:cNvSpPr txBox="1">
            <a:spLocks/>
          </p:cNvSpPr>
          <p:nvPr userDrawn="1"/>
        </p:nvSpPr>
        <p:spPr>
          <a:xfrm>
            <a:off x="2062447" y="381605"/>
            <a:ext cx="3434779" cy="243837"/>
          </a:xfrm>
          <a:prstGeom prst="roundRect">
            <a:avLst>
              <a:gd name="adj" fmla="val 16852"/>
            </a:avLst>
          </a:prstGeom>
          <a:solidFill>
            <a:schemeClr val="tx2">
              <a:lumMod val="25000"/>
              <a:lumOff val="75000"/>
            </a:schemeClr>
          </a:solidFill>
          <a:ln w="12700"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36000" rIns="9144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12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محفزات الاستدامة - 500 نقطة</a:t>
            </a:r>
          </a:p>
        </p:txBody>
      </p:sp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B7DBE40A-39BA-BFE8-91C8-B5BE57FDD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7753" r="17511" b="42589"/>
          <a:stretch/>
        </p:blipFill>
        <p:spPr>
          <a:xfrm>
            <a:off x="-175567" y="2955933"/>
            <a:ext cx="7910808" cy="47799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42BF10-6A6B-EE58-6991-E67FCB93E2AE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45408F2C-76EB-6B64-E28C-905397ADB754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Sustainability Award 2026, 1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4423A-F03F-7909-0447-9623A0F44FE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3777" r="20004" b="26535"/>
          <a:stretch>
            <a:fillRect/>
          </a:stretch>
        </p:blipFill>
        <p:spPr>
          <a:xfrm>
            <a:off x="7157085" y="22861"/>
            <a:ext cx="257175" cy="255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53C72C-7A46-8D4B-F317-D981294593E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8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46" r:id="rId2"/>
    <p:sldLayoutId id="2147483711" r:id="rId3"/>
    <p:sldLayoutId id="2147483712" r:id="rId4"/>
    <p:sldLayoutId id="2147483713" r:id="rId5"/>
    <p:sldLayoutId id="2147483714" r:id="rId6"/>
    <p:sldLayoutId id="2147483707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2" r:id="rId13"/>
    <p:sldLayoutId id="2147483723" r:id="rId14"/>
    <p:sldLayoutId id="2147483708" r:id="rId15"/>
    <p:sldLayoutId id="2147483709" r:id="rId16"/>
    <p:sldLayoutId id="2147483724" r:id="rId17"/>
    <p:sldLayoutId id="2147483725" r:id="rId1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78081-3FE9-6648-970B-EA29A403DAA2}"/>
              </a:ext>
            </a:extLst>
          </p:cNvPr>
          <p:cNvSpPr txBox="1">
            <a:spLocks/>
          </p:cNvSpPr>
          <p:nvPr userDrawn="1"/>
        </p:nvSpPr>
        <p:spPr>
          <a:xfrm>
            <a:off x="2062446" y="371858"/>
            <a:ext cx="3434779" cy="243837"/>
          </a:xfrm>
          <a:prstGeom prst="roundRect">
            <a:avLst>
              <a:gd name="adj" fmla="val 16852"/>
            </a:avLst>
          </a:prstGeom>
          <a:solidFill>
            <a:srgbClr val="B5EFD7"/>
          </a:solidFill>
          <a:ln w="12700"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0" rIns="9144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12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نتائج الاستدامة - 500 نقطة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CA3B4-E3F9-3968-7222-21B08BC4921B}"/>
              </a:ext>
            </a:extLst>
          </p:cNvPr>
          <p:cNvSpPr txBox="1"/>
          <p:nvPr userDrawn="1"/>
        </p:nvSpPr>
        <p:spPr>
          <a:xfrm>
            <a:off x="0" y="10483736"/>
            <a:ext cx="755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 dirty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 dirty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78FCD1-B45A-D634-AC42-D1EB5CB22390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852BBD67-6E73-8F8D-88F3-580DCE0CB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7753" r="17511" b="42589"/>
          <a:stretch/>
        </p:blipFill>
        <p:spPr>
          <a:xfrm>
            <a:off x="-175567" y="2955933"/>
            <a:ext cx="7910808" cy="4779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971525-8148-3A4C-49FD-93C64D391590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A97F1F69-E47B-B95D-9216-B17374760D96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Sustainability Award 2026, 1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C494A4-0A40-F396-02AE-BC9C118E8E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3777" r="20004" b="26535"/>
          <a:stretch>
            <a:fillRect/>
          </a:stretch>
        </p:blipFill>
        <p:spPr>
          <a:xfrm>
            <a:off x="7157085" y="22861"/>
            <a:ext cx="257175" cy="255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81C5A-7F2C-08CD-326E-5EA0448314C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ACA3B4-E3F9-3968-7222-21B08BC4921B}"/>
              </a:ext>
            </a:extLst>
          </p:cNvPr>
          <p:cNvSpPr txBox="1"/>
          <p:nvPr userDrawn="1"/>
        </p:nvSpPr>
        <p:spPr>
          <a:xfrm>
            <a:off x="0" y="10483736"/>
            <a:ext cx="755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 dirty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 dirty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78FCD1-B45A-D634-AC42-D1EB5CB22390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C7AF51D-84F2-B5CC-E092-A14523E686E6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83ACA905-F5BD-83FB-018A-74934C0D5427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Sustainability Award 2026, 1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8E4F7-939B-AC3E-39E3-0CF398E4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3777" r="20004" b="26535"/>
          <a:stretch>
            <a:fillRect/>
          </a:stretch>
        </p:blipFill>
        <p:spPr>
          <a:xfrm>
            <a:off x="7157085" y="22861"/>
            <a:ext cx="257175" cy="255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207BD-A920-9306-B935-D4563B212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4170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6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47D9F-2155-0580-07E9-770A3109060F}"/>
              </a:ext>
            </a:extLst>
          </p:cNvPr>
          <p:cNvSpPr txBox="1"/>
          <p:nvPr/>
        </p:nvSpPr>
        <p:spPr>
          <a:xfrm>
            <a:off x="1266986" y="987142"/>
            <a:ext cx="579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100" b="1" dirty="0">
                <a:latin typeface="Dubai" panose="020B0503030403030204" pitchFamily="34" charset="-78"/>
                <a:cs typeface="Dubai" panose="020B0503030403030204" pitchFamily="34" charset="-78"/>
              </a:rPr>
              <a:t>اعرض معلومات عامة عن الأسواق والعروض المقدَّمة والعملاء في فقرة: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19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63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71FB5-864E-A63C-43EB-A3A6B40DBBBB}"/>
              </a:ext>
            </a:extLst>
          </p:cNvPr>
          <p:cNvSpPr txBox="1"/>
          <p:nvPr/>
        </p:nvSpPr>
        <p:spPr>
          <a:xfrm>
            <a:off x="986364" y="985538"/>
            <a:ext cx="601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100" b="1" dirty="0">
                <a:latin typeface="Dubai" panose="020B0503030403030204" pitchFamily="34" charset="-78"/>
                <a:cs typeface="Dubai" panose="020B0503030403030204" pitchFamily="34" charset="-78"/>
              </a:rPr>
              <a:t>اعرض معلومات عامة عن شركاء المؤسسة ومورّديها في فقرة: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56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98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BB37B6-032E-6416-2063-6E6C99A72B0F}"/>
              </a:ext>
            </a:extLst>
          </p:cNvPr>
          <p:cNvSpPr txBox="1"/>
          <p:nvPr/>
        </p:nvSpPr>
        <p:spPr>
          <a:xfrm>
            <a:off x="2390279" y="970298"/>
            <a:ext cx="4757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100" b="1" dirty="0">
                <a:latin typeface="Dubai" panose="020B0503030403030204" pitchFamily="34" charset="-78"/>
                <a:cs typeface="Dubai" panose="020B0503030403030204" pitchFamily="34" charset="-78"/>
              </a:rPr>
              <a:t>اعرض الهيكل الإداري وأنشطته في فقرة.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80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7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2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9390B-5038-9FCE-11B7-4358338E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B756E-53CB-7BEB-C91D-0DC0783FD85F}"/>
              </a:ext>
            </a:extLst>
          </p:cNvPr>
          <p:cNvSpPr txBox="1"/>
          <p:nvPr/>
        </p:nvSpPr>
        <p:spPr>
          <a:xfrm>
            <a:off x="134225" y="1813830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405336-28F7-0E66-46C2-7090CB6AB3FE}"/>
              </a:ext>
            </a:extLst>
          </p:cNvPr>
          <p:cNvSpPr/>
          <p:nvPr/>
        </p:nvSpPr>
        <p:spPr>
          <a:xfrm>
            <a:off x="4459428" y="1516578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1.1.1 إعلان المنتج البيئي - 15 نقطة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35E66-5151-C934-EF3E-2CF0B059C20F}"/>
              </a:ext>
            </a:extLst>
          </p:cNvPr>
          <p:cNvSpPr txBox="1"/>
          <p:nvPr/>
        </p:nvSpPr>
        <p:spPr>
          <a:xfrm>
            <a:off x="159300" y="7626255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EA72A7-3DC9-2ACC-22BD-FDF1448B5A83}"/>
              </a:ext>
            </a:extLst>
          </p:cNvPr>
          <p:cNvSpPr/>
          <p:nvPr/>
        </p:nvSpPr>
        <p:spPr>
          <a:xfrm>
            <a:off x="4449778" y="7294278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1.1.2 تقييم دورة الحياة - 15 نقطة</a:t>
            </a:r>
          </a:p>
        </p:txBody>
      </p:sp>
    </p:spTree>
    <p:extLst>
      <p:ext uri="{BB962C8B-B14F-4D97-AF65-F5344CB8AC3E}">
        <p14:creationId xmlns:p14="http://schemas.microsoft.com/office/powerpoint/2010/main" val="120870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B34E1E-D107-070A-1139-5738507CFAF4}"/>
              </a:ext>
            </a:extLst>
          </p:cNvPr>
          <p:cNvSpPr/>
          <p:nvPr/>
        </p:nvSpPr>
        <p:spPr>
          <a:xfrm>
            <a:off x="4005245" y="1520588"/>
            <a:ext cx="3156711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1.1.3 البصمة الكربونية وانبعاثات </a:t>
            </a:r>
            <a:r>
              <a:rPr lang="fr-FR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GHG – 20 </a:t>
            </a: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نقطة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A3E6A-5D83-EC80-E1C8-0D74E164159F}"/>
              </a:ext>
            </a:extLst>
          </p:cNvPr>
          <p:cNvSpPr txBox="1"/>
          <p:nvPr/>
        </p:nvSpPr>
        <p:spPr>
          <a:xfrm>
            <a:off x="962333" y="1890684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A0BA11-8B57-CCFF-4C71-C7C6AFE8B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37663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53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9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31BC9-8845-BB58-683F-AB2CAC81020F}"/>
              </a:ext>
            </a:extLst>
          </p:cNvPr>
          <p:cNvSpPr txBox="1"/>
          <p:nvPr/>
        </p:nvSpPr>
        <p:spPr>
          <a:xfrm>
            <a:off x="2164466" y="1905397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C2E2A-3AC4-A8A9-327C-03764F0FD90E}"/>
              </a:ext>
            </a:extLst>
          </p:cNvPr>
          <p:cNvSpPr txBox="1"/>
          <p:nvPr/>
        </p:nvSpPr>
        <p:spPr>
          <a:xfrm>
            <a:off x="2164465" y="2637110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28F78-4B22-3F00-2E2A-6887A9F41377}"/>
              </a:ext>
            </a:extLst>
          </p:cNvPr>
          <p:cNvSpPr txBox="1"/>
          <p:nvPr/>
        </p:nvSpPr>
        <p:spPr>
          <a:xfrm>
            <a:off x="2164464" y="3337516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69120-8AB6-ACE0-12A9-7031E8DE325E}"/>
              </a:ext>
            </a:extLst>
          </p:cNvPr>
          <p:cNvSpPr txBox="1"/>
          <p:nvPr/>
        </p:nvSpPr>
        <p:spPr>
          <a:xfrm>
            <a:off x="2164464" y="4124869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6955C-8F70-F2AC-CAE5-D596FA57F0D1}"/>
              </a:ext>
            </a:extLst>
          </p:cNvPr>
          <p:cNvSpPr txBox="1"/>
          <p:nvPr/>
        </p:nvSpPr>
        <p:spPr>
          <a:xfrm>
            <a:off x="2164464" y="4854679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98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3614E4-940A-84B9-1535-D8CF0F811AE8}"/>
              </a:ext>
            </a:extLst>
          </p:cNvPr>
          <p:cNvSpPr/>
          <p:nvPr/>
        </p:nvSpPr>
        <p:spPr>
          <a:xfrm>
            <a:off x="3545033" y="1481854"/>
            <a:ext cx="3307182" cy="26645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1.2.1 خطة المسؤولية الاجتماعية وتنفيذها - 20 نقطة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F2C551-1093-8241-452F-D1CAF978A1F7}"/>
              </a:ext>
            </a:extLst>
          </p:cNvPr>
          <p:cNvSpPr/>
          <p:nvPr/>
        </p:nvSpPr>
        <p:spPr>
          <a:xfrm>
            <a:off x="3440861" y="4026111"/>
            <a:ext cx="3469228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1.2.2 سياسات وإجراءات المسؤولية الاجتماعية - 10 نقطة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1DC7A4-E347-5DCD-933F-F022000AF54F}"/>
              </a:ext>
            </a:extLst>
          </p:cNvPr>
          <p:cNvSpPr/>
          <p:nvPr/>
        </p:nvSpPr>
        <p:spPr>
          <a:xfrm>
            <a:off x="3903849" y="7075972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1.2.3  التوازن بين العمل والحياة - 10 نقطة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F2E8B-D3A6-B700-944A-59FB9CAD88B1}"/>
              </a:ext>
            </a:extLst>
          </p:cNvPr>
          <p:cNvSpPr txBox="1"/>
          <p:nvPr/>
        </p:nvSpPr>
        <p:spPr>
          <a:xfrm>
            <a:off x="671032" y="7398310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F7D4C-1AF7-336E-72D0-BB1365C3B3CB}"/>
              </a:ext>
            </a:extLst>
          </p:cNvPr>
          <p:cNvSpPr txBox="1"/>
          <p:nvPr/>
        </p:nvSpPr>
        <p:spPr>
          <a:xfrm>
            <a:off x="661390" y="4356093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D6E9A-3708-DFBB-E1EA-16A458939DC1}"/>
              </a:ext>
            </a:extLst>
          </p:cNvPr>
          <p:cNvSpPr txBox="1"/>
          <p:nvPr/>
        </p:nvSpPr>
        <p:spPr>
          <a:xfrm>
            <a:off x="674893" y="1834741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40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03F908-1BFC-5997-1C64-35102B9DB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991473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F7D3A7-C87C-B49E-EE69-3B7C2D047897}"/>
              </a:ext>
            </a:extLst>
          </p:cNvPr>
          <p:cNvSpPr/>
          <p:nvPr/>
        </p:nvSpPr>
        <p:spPr>
          <a:xfrm>
            <a:off x="4378410" y="1551300"/>
            <a:ext cx="2543253" cy="26930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just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1.2.4 المساواة بين الجنسين - 10 نقطة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9CC5B-6BCD-A9C3-88C3-785344F85675}"/>
              </a:ext>
            </a:extLst>
          </p:cNvPr>
          <p:cNvSpPr txBox="1"/>
          <p:nvPr/>
        </p:nvSpPr>
        <p:spPr>
          <a:xfrm>
            <a:off x="671032" y="1888763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152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82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68B3A-9031-8750-684E-3ED0C8F76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B89416-8A45-766F-E711-2E7C47993A9F}"/>
              </a:ext>
            </a:extLst>
          </p:cNvPr>
          <p:cNvSpPr/>
          <p:nvPr/>
        </p:nvSpPr>
        <p:spPr>
          <a:xfrm>
            <a:off x="3822823" y="146854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1.3.1 إطار الحوكمة - 30 نقطة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70E488-CAC3-0AE5-823A-1D8EACF66920}"/>
              </a:ext>
            </a:extLst>
          </p:cNvPr>
          <p:cNvSpPr/>
          <p:nvPr/>
        </p:nvSpPr>
        <p:spPr>
          <a:xfrm>
            <a:off x="3883783" y="402611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1.3.2 تفويض الصلاحيات - 20 نقطة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A382F9-A7D2-3453-FE76-0777B71D0C03}"/>
              </a:ext>
            </a:extLst>
          </p:cNvPr>
          <p:cNvSpPr/>
          <p:nvPr/>
        </p:nvSpPr>
        <p:spPr>
          <a:xfrm>
            <a:off x="3914263" y="7075972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1.3.3 تدقيق الحوكمة - 20 نقطة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465DF-27EB-5B4B-A4C7-3D514A6C6ECE}"/>
              </a:ext>
            </a:extLst>
          </p:cNvPr>
          <p:cNvSpPr txBox="1"/>
          <p:nvPr/>
        </p:nvSpPr>
        <p:spPr>
          <a:xfrm>
            <a:off x="671032" y="742145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BF76B-2E16-282C-09B8-D94E6FCE666A}"/>
              </a:ext>
            </a:extLst>
          </p:cNvPr>
          <p:cNvSpPr txBox="1"/>
          <p:nvPr/>
        </p:nvSpPr>
        <p:spPr>
          <a:xfrm>
            <a:off x="671032" y="4469916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F898E-7631-6ECE-4735-59EF279EBCC8}"/>
              </a:ext>
            </a:extLst>
          </p:cNvPr>
          <p:cNvSpPr txBox="1"/>
          <p:nvPr/>
        </p:nvSpPr>
        <p:spPr>
          <a:xfrm>
            <a:off x="735077" y="18000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02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33D94B-549F-E779-4768-50075CBD44FB}"/>
              </a:ext>
            </a:extLst>
          </p:cNvPr>
          <p:cNvSpPr/>
          <p:nvPr/>
        </p:nvSpPr>
        <p:spPr>
          <a:xfrm>
            <a:off x="3868543" y="148378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1.3.4 الامتثال التنظيمي - 30 نقطة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2639C-BE21-DE50-4226-383CD5A02979}"/>
              </a:ext>
            </a:extLst>
          </p:cNvPr>
          <p:cNvSpPr txBox="1"/>
          <p:nvPr/>
        </p:nvSpPr>
        <p:spPr>
          <a:xfrm>
            <a:off x="671032" y="1806004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4A7D5C-6D2C-EF7E-F26C-8F90FFB8F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6441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04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667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F50FFA-7B7F-117E-211B-B755C7465FFB}"/>
              </a:ext>
            </a:extLst>
          </p:cNvPr>
          <p:cNvSpPr txBox="1"/>
          <p:nvPr/>
        </p:nvSpPr>
        <p:spPr>
          <a:xfrm>
            <a:off x="671032" y="1553096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90A5AD-E52D-502A-6311-9BCE07BD7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6441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047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17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CC59D-D227-672C-84A7-A5150B40B6F0}"/>
              </a:ext>
            </a:extLst>
          </p:cNvPr>
          <p:cNvSpPr txBox="1"/>
          <p:nvPr/>
        </p:nvSpPr>
        <p:spPr>
          <a:xfrm>
            <a:off x="671032" y="1553095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3FD874-7DBD-7DE5-0323-A74F70867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6441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081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70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8E4296-BFAF-E47D-9099-75A72ACE0F42}"/>
              </a:ext>
            </a:extLst>
          </p:cNvPr>
          <p:cNvSpPr txBox="1"/>
          <p:nvPr/>
        </p:nvSpPr>
        <p:spPr>
          <a:xfrm>
            <a:off x="2501959" y="1492619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63C2A-8BC1-7A27-401E-66C860440484}"/>
              </a:ext>
            </a:extLst>
          </p:cNvPr>
          <p:cNvSpPr txBox="1"/>
          <p:nvPr/>
        </p:nvSpPr>
        <p:spPr>
          <a:xfrm>
            <a:off x="2501955" y="2253143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D963C-A493-22D6-3E12-3F6995EC87AB}"/>
              </a:ext>
            </a:extLst>
          </p:cNvPr>
          <p:cNvSpPr txBox="1"/>
          <p:nvPr/>
        </p:nvSpPr>
        <p:spPr>
          <a:xfrm>
            <a:off x="2501955" y="3430328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2AF2F-8272-F757-A7AA-61872161FC4D}"/>
              </a:ext>
            </a:extLst>
          </p:cNvPr>
          <p:cNvSpPr txBox="1"/>
          <p:nvPr/>
        </p:nvSpPr>
        <p:spPr>
          <a:xfrm>
            <a:off x="2501958" y="4783352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20111-276F-6F99-6812-90A92FC59366}"/>
              </a:ext>
            </a:extLst>
          </p:cNvPr>
          <p:cNvSpPr txBox="1"/>
          <p:nvPr/>
        </p:nvSpPr>
        <p:spPr>
          <a:xfrm>
            <a:off x="2501955" y="6093009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53CE9-D521-15F4-6D7B-64FEEEDDE6ED}"/>
              </a:ext>
            </a:extLst>
          </p:cNvPr>
          <p:cNvSpPr txBox="1"/>
          <p:nvPr/>
        </p:nvSpPr>
        <p:spPr>
          <a:xfrm>
            <a:off x="2501954" y="7168236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A1752-DE81-B97F-5B50-9AF18D0B05A2}"/>
              </a:ext>
            </a:extLst>
          </p:cNvPr>
          <p:cNvSpPr txBox="1"/>
          <p:nvPr/>
        </p:nvSpPr>
        <p:spPr>
          <a:xfrm>
            <a:off x="2501956" y="8992627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3A4ED-2DC2-2C91-3345-0068CEB4CCA2}"/>
              </a:ext>
            </a:extLst>
          </p:cNvPr>
          <p:cNvSpPr txBox="1"/>
          <p:nvPr/>
        </p:nvSpPr>
        <p:spPr>
          <a:xfrm>
            <a:off x="2501956" y="9741955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C43C5-22A0-3996-AA2C-5A9AC7B0E85E}"/>
              </a:ext>
            </a:extLst>
          </p:cNvPr>
          <p:cNvSpPr txBox="1"/>
          <p:nvPr/>
        </p:nvSpPr>
        <p:spPr>
          <a:xfrm>
            <a:off x="2598873" y="8410017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BA060-A6D7-F4C7-42B3-8BAECFD50D09}"/>
              </a:ext>
            </a:extLst>
          </p:cNvPr>
          <p:cNvSpPr txBox="1"/>
          <p:nvPr/>
        </p:nvSpPr>
        <p:spPr>
          <a:xfrm>
            <a:off x="3578695" y="8416913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8745D-5895-C85B-285B-997E04F2CEAE}"/>
              </a:ext>
            </a:extLst>
          </p:cNvPr>
          <p:cNvSpPr txBox="1"/>
          <p:nvPr/>
        </p:nvSpPr>
        <p:spPr>
          <a:xfrm>
            <a:off x="4558517" y="8403121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8F334-6D97-D700-1B40-8712C11596FF}"/>
              </a:ext>
            </a:extLst>
          </p:cNvPr>
          <p:cNvSpPr txBox="1"/>
          <p:nvPr/>
        </p:nvSpPr>
        <p:spPr>
          <a:xfrm>
            <a:off x="5497399" y="8410017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022B9-78F2-F5BB-AC1A-8AA727923331}"/>
              </a:ext>
            </a:extLst>
          </p:cNvPr>
          <p:cNvSpPr txBox="1"/>
          <p:nvPr/>
        </p:nvSpPr>
        <p:spPr>
          <a:xfrm>
            <a:off x="6477221" y="8396225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0299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BA9FA5-DB6D-A6E2-734E-1A888AE9C71F}"/>
              </a:ext>
            </a:extLst>
          </p:cNvPr>
          <p:cNvSpPr txBox="1"/>
          <p:nvPr/>
        </p:nvSpPr>
        <p:spPr>
          <a:xfrm>
            <a:off x="671032" y="165726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BBA5F7-6621-5A79-8572-0EE7F153B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6441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976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052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F67A9-D5AD-CAA4-65FA-29946C91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BEC424-6A7F-1621-9C35-AADB14EFA681}"/>
              </a:ext>
            </a:extLst>
          </p:cNvPr>
          <p:cNvSpPr/>
          <p:nvPr/>
        </p:nvSpPr>
        <p:spPr>
          <a:xfrm>
            <a:off x="2380103" y="1544741"/>
            <a:ext cx="4549017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3.1.1 الصياغة الاستراتيجية – 40 نقطة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912112-1BA7-8D5A-C68C-E7EC2DFB7DBB}"/>
              </a:ext>
            </a:extLst>
          </p:cNvPr>
          <p:cNvSpPr/>
          <p:nvPr/>
        </p:nvSpPr>
        <p:spPr>
          <a:xfrm>
            <a:off x="3870960" y="5345905"/>
            <a:ext cx="3119119" cy="32777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3.1.2 الأهداف والمؤشرات الاستراتيجية – 30 نقطة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C1100A-596B-7EC0-DD20-B1B940C2C543}"/>
              </a:ext>
            </a:extLst>
          </p:cNvPr>
          <p:cNvSpPr txBox="1"/>
          <p:nvPr/>
        </p:nvSpPr>
        <p:spPr>
          <a:xfrm>
            <a:off x="671032" y="567367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A240F-07A0-8702-F36E-D8C5B076FA59}"/>
              </a:ext>
            </a:extLst>
          </p:cNvPr>
          <p:cNvSpPr txBox="1"/>
          <p:nvPr/>
        </p:nvSpPr>
        <p:spPr>
          <a:xfrm>
            <a:off x="671032" y="1896864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553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A4F783-95BD-AC0E-FF06-50450F02A95A}"/>
              </a:ext>
            </a:extLst>
          </p:cNvPr>
          <p:cNvSpPr/>
          <p:nvPr/>
        </p:nvSpPr>
        <p:spPr>
          <a:xfrm>
            <a:off x="3708401" y="1514261"/>
            <a:ext cx="3235960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3.1.3 اجتماعات مراجعة الاستراتيجية – 30 نقطة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97B59-551C-5CBF-8D3C-DE9874D2C435}"/>
              </a:ext>
            </a:extLst>
          </p:cNvPr>
          <p:cNvSpPr txBox="1"/>
          <p:nvPr/>
        </p:nvSpPr>
        <p:spPr>
          <a:xfrm>
            <a:off x="671032" y="1806836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139BC9-D0D2-4EE9-37EB-6459E2C0B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6441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817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829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F44C-36EF-59FC-0036-E3C8446B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E47E69-88E3-D5A6-937D-DCED93725324}"/>
              </a:ext>
            </a:extLst>
          </p:cNvPr>
          <p:cNvSpPr/>
          <p:nvPr/>
        </p:nvSpPr>
        <p:spPr>
          <a:xfrm>
            <a:off x="4516243" y="1499021"/>
            <a:ext cx="2395097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3.2.1 استقطاب المواهب – 20 نقطة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D32598-2190-CCCF-D199-03416AB31F42}"/>
              </a:ext>
            </a:extLst>
          </p:cNvPr>
          <p:cNvSpPr/>
          <p:nvPr/>
        </p:nvSpPr>
        <p:spPr>
          <a:xfrm>
            <a:off x="2400422" y="5345906"/>
            <a:ext cx="4559178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3.2.2 رسم خرائط الكفاءة والتدريب – 10 نقطة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A7F53-41A8-0242-C5EF-8507FAB35383}"/>
              </a:ext>
            </a:extLst>
          </p:cNvPr>
          <p:cNvSpPr txBox="1"/>
          <p:nvPr/>
        </p:nvSpPr>
        <p:spPr>
          <a:xfrm>
            <a:off x="731659" y="571242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203E5-97DE-4182-9A2B-599F325525BE}"/>
              </a:ext>
            </a:extLst>
          </p:cNvPr>
          <p:cNvSpPr txBox="1"/>
          <p:nvPr/>
        </p:nvSpPr>
        <p:spPr>
          <a:xfrm>
            <a:off x="642758" y="1819758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2489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2EFA87-B722-F90B-59BC-570134693258}"/>
              </a:ext>
            </a:extLst>
          </p:cNvPr>
          <p:cNvSpPr/>
          <p:nvPr/>
        </p:nvSpPr>
        <p:spPr>
          <a:xfrm>
            <a:off x="3162423" y="1534581"/>
            <a:ext cx="3774317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3.2.3 صياغة مؤشرات الأداء وتقييمه -  20 نقطة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F98BC-4412-9EF5-0700-74E3DCA9B845}"/>
              </a:ext>
            </a:extLst>
          </p:cNvPr>
          <p:cNvSpPr txBox="1"/>
          <p:nvPr/>
        </p:nvSpPr>
        <p:spPr>
          <a:xfrm>
            <a:off x="732173" y="1895514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BBA550-35A8-A244-FB1E-792BC96AC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6441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16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607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D6E69-40AC-DE54-2DD3-C3FF10FC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93BC07-FE99-0F18-C6C6-1BD9ED0C619F}"/>
              </a:ext>
            </a:extLst>
          </p:cNvPr>
          <p:cNvSpPr/>
          <p:nvPr/>
        </p:nvSpPr>
        <p:spPr>
          <a:xfrm>
            <a:off x="3784723" y="1496481"/>
            <a:ext cx="3118997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3.3.1 الشراكة المستدامة مع الموردين – 20 نقطة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C64517-832B-3756-34A5-0FE087D40CF9}"/>
              </a:ext>
            </a:extLst>
          </p:cNvPr>
          <p:cNvSpPr/>
          <p:nvPr/>
        </p:nvSpPr>
        <p:spPr>
          <a:xfrm>
            <a:off x="1613023" y="4026111"/>
            <a:ext cx="5412617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3.3.2 صيانة المباني وإدارة الأصول – 10 نقطة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0D2F91-DA16-D331-1C7F-BDB16F3A7D1B}"/>
              </a:ext>
            </a:extLst>
          </p:cNvPr>
          <p:cNvSpPr/>
          <p:nvPr/>
        </p:nvSpPr>
        <p:spPr>
          <a:xfrm>
            <a:off x="1879723" y="7075972"/>
            <a:ext cx="5159131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3.3.3 التوافق مع مكونات الذكاء الاصطناعي – 10 نقطة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889A9-4BF7-AA57-817D-9C4F13A87103}"/>
              </a:ext>
            </a:extLst>
          </p:cNvPr>
          <p:cNvSpPr txBox="1"/>
          <p:nvPr/>
        </p:nvSpPr>
        <p:spPr>
          <a:xfrm>
            <a:off x="709133" y="7474011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8AE6F-6BCB-F0FD-C439-7412EE3B7D69}"/>
              </a:ext>
            </a:extLst>
          </p:cNvPr>
          <p:cNvSpPr txBox="1"/>
          <p:nvPr/>
        </p:nvSpPr>
        <p:spPr>
          <a:xfrm>
            <a:off x="671032" y="4469916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8F3C0-5184-8BD4-13F7-76F1258E43AC}"/>
              </a:ext>
            </a:extLst>
          </p:cNvPr>
          <p:cNvSpPr txBox="1"/>
          <p:nvPr/>
        </p:nvSpPr>
        <p:spPr>
          <a:xfrm>
            <a:off x="696431" y="1876786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337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804552-E1D3-132D-6740-B998F08A95CB}"/>
              </a:ext>
            </a:extLst>
          </p:cNvPr>
          <p:cNvSpPr/>
          <p:nvPr/>
        </p:nvSpPr>
        <p:spPr>
          <a:xfrm>
            <a:off x="3822823" y="1445681"/>
            <a:ext cx="3118997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 algn="r" rtl="1">
              <a:spcBef>
                <a:spcPts val="600"/>
              </a:spcBef>
            </a:pPr>
            <a:r>
              <a:rPr lang="ar-SA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3.3.4 الإدارة المالية المستدامة – 10 نقطة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F06D5-35E1-0AE6-6B22-ED572800C2A6}"/>
              </a:ext>
            </a:extLst>
          </p:cNvPr>
          <p:cNvSpPr txBox="1"/>
          <p:nvPr/>
        </p:nvSpPr>
        <p:spPr>
          <a:xfrm>
            <a:off x="775503" y="179727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842635-883F-E7C3-39B4-490BC925A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6441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المنهجية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خطط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افعل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مراجعة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ar-SA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تنفيذ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17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89C44-1BAC-7D6F-1B61-68530672E702}"/>
              </a:ext>
            </a:extLst>
          </p:cNvPr>
          <p:cNvSpPr txBox="1"/>
          <p:nvPr/>
        </p:nvSpPr>
        <p:spPr>
          <a:xfrm>
            <a:off x="200156" y="1750747"/>
            <a:ext cx="677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100" b="1" dirty="0">
                <a:latin typeface="Dubai" panose="020B0503030403030204" pitchFamily="34" charset="-78"/>
                <a:cs typeface="Dubai" panose="020B0503030403030204" pitchFamily="34" charset="-78"/>
              </a:rPr>
              <a:t>إدراج مخطط عام للهيكل التنظيمي يوضح الاسم والمسمى الوظيفي.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5922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110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801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19D784-34AA-C8BF-CDF5-CC057B9E4CBF}"/>
              </a:ext>
            </a:extLst>
          </p:cNvPr>
          <p:cNvSpPr txBox="1"/>
          <p:nvPr/>
        </p:nvSpPr>
        <p:spPr>
          <a:xfrm>
            <a:off x="775503" y="151979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777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040B7-117A-A541-9A6B-B781E13779DF}"/>
              </a:ext>
            </a:extLst>
          </p:cNvPr>
          <p:cNvSpPr txBox="1"/>
          <p:nvPr/>
        </p:nvSpPr>
        <p:spPr>
          <a:xfrm>
            <a:off x="775503" y="151979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177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249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3C7F23-73CA-A501-277C-FB560AF19EF2}"/>
              </a:ext>
            </a:extLst>
          </p:cNvPr>
          <p:cNvSpPr txBox="1"/>
          <p:nvPr/>
        </p:nvSpPr>
        <p:spPr>
          <a:xfrm>
            <a:off x="775503" y="151979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736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B1831-A260-AFCD-C08B-469070A6F452}"/>
              </a:ext>
            </a:extLst>
          </p:cNvPr>
          <p:cNvSpPr txBox="1"/>
          <p:nvPr/>
        </p:nvSpPr>
        <p:spPr>
          <a:xfrm>
            <a:off x="775503" y="151979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6144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89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DA10B-F485-E431-60FD-A94FE0CCEA7F}"/>
              </a:ext>
            </a:extLst>
          </p:cNvPr>
          <p:cNvSpPr txBox="1"/>
          <p:nvPr/>
        </p:nvSpPr>
        <p:spPr>
          <a:xfrm>
            <a:off x="775503" y="151979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1203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CFC1A1-56F5-ADD1-E097-F98D5ACD3A3C}"/>
              </a:ext>
            </a:extLst>
          </p:cNvPr>
          <p:cNvSpPr txBox="1"/>
          <p:nvPr/>
        </p:nvSpPr>
        <p:spPr>
          <a:xfrm>
            <a:off x="775503" y="151979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462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412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99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871F9E-D04D-2A62-59A2-216560759713}"/>
              </a:ext>
            </a:extLst>
          </p:cNvPr>
          <p:cNvSpPr txBox="1"/>
          <p:nvPr/>
        </p:nvSpPr>
        <p:spPr>
          <a:xfrm>
            <a:off x="775503" y="151979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7189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39D302-5158-1ADE-40BA-AC392757E820}"/>
              </a:ext>
            </a:extLst>
          </p:cNvPr>
          <p:cNvSpPr txBox="1"/>
          <p:nvPr/>
        </p:nvSpPr>
        <p:spPr>
          <a:xfrm>
            <a:off x="775503" y="1519797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lang="ar-SA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اكتب هنا.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08801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1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B1B21F-DFF0-8402-7C2F-30F7F8BF8C2A}"/>
              </a:ext>
            </a:extLst>
          </p:cNvPr>
          <p:cNvSpPr txBox="1"/>
          <p:nvPr/>
        </p:nvSpPr>
        <p:spPr>
          <a:xfrm>
            <a:off x="2138759" y="944630"/>
            <a:ext cx="5095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100" b="1" dirty="0">
                <a:latin typeface="Dubai" panose="020B0503030403030204" pitchFamily="34" charset="-78"/>
                <a:cs typeface="Dubai" panose="020B0503030403030204" pitchFamily="34" charset="-78"/>
              </a:rPr>
              <a:t>اعرض تاريخ مؤسستك وإنجازاتها السابقة في فقرة.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635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31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2250C-91EB-A37F-1702-19C5CA9F3EF8}"/>
              </a:ext>
            </a:extLst>
          </p:cNvPr>
          <p:cNvSpPr txBox="1"/>
          <p:nvPr/>
        </p:nvSpPr>
        <p:spPr>
          <a:xfrm>
            <a:off x="1930099" y="986340"/>
            <a:ext cx="4757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100" b="1" dirty="0">
                <a:latin typeface="Dubai" panose="020B0503030403030204" pitchFamily="34" charset="-78"/>
                <a:cs typeface="Dubai" panose="020B0503030403030204" pitchFamily="34" charset="-78"/>
              </a:rPr>
              <a:t>اعرض تحديات المؤسسة في فقرة: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37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5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2065</TotalTime>
  <Words>452</Words>
  <Application>Microsoft Macintosh PowerPoint</Application>
  <PresentationFormat>Custom</PresentationFormat>
  <Paragraphs>212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Aptos</vt:lpstr>
      <vt:lpstr>Arial</vt:lpstr>
      <vt:lpstr>Dubai</vt:lpstr>
      <vt:lpstr>Dubai Medium</vt:lpstr>
      <vt:lpstr>Wingdings</vt:lpstr>
      <vt:lpstr>Office Theme</vt:lpstr>
      <vt:lpstr>1_Office Theme</vt:lpstr>
      <vt:lpstr>1_Custom Design</vt:lpstr>
      <vt:lpstr>51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Mira Doss</dc:creator>
  <cp:lastModifiedBy>Doaa Afifi</cp:lastModifiedBy>
  <cp:revision>10</cp:revision>
  <dcterms:created xsi:type="dcterms:W3CDTF">2024-07-08T12:04:40Z</dcterms:created>
  <dcterms:modified xsi:type="dcterms:W3CDTF">2026-05-05T09:02:11Z</dcterms:modified>
</cp:coreProperties>
</file>